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 id="266" r:id="rId37"/>
  </p:sldIdLst>
  <p:sldSz cx="18288000" cy="10287000"/>
  <p:notesSz cx="6858000" cy="9144000"/>
  <p:embeddedFontLst>
    <p:embeddedFont>
      <p:font typeface="Oswald" charset="1" panose="00000500000000000000"/>
      <p:regular r:id="rId6"/>
    </p:embeddedFont>
    <p:embeddedFont>
      <p:font typeface="Oswald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Alike" charset="1" panose="02000000000000000000"/>
      <p:regular r:id="rId12"/>
    </p:embeddedFont>
    <p:embeddedFont>
      <p:font typeface="Alike Bold" charset="1" panose="02000000000000000000"/>
      <p:regular r:id="rId13"/>
    </p:embeddedFont>
    <p:embeddedFont>
      <p:font typeface="Alike Italics" charset="1" panose="02000000000000000000"/>
      <p:regular r:id="rId14"/>
    </p:embeddedFont>
    <p:embeddedFont>
      <p:font typeface="Alike Bold Italics" charset="1" panose="02000000000000000000"/>
      <p:regular r:id="rId15"/>
    </p:embeddedFont>
    <p:embeddedFont>
      <p:font typeface="Courier Prime" charset="1" panose="00000509000000000000"/>
      <p:regular r:id="rId16"/>
    </p:embeddedFont>
    <p:embeddedFont>
      <p:font typeface="Courier Prime Bold" charset="1" panose="00000809000000000000"/>
      <p:regular r:id="rId17"/>
    </p:embeddedFont>
    <p:embeddedFont>
      <p:font typeface="Courier Prime Italics" charset="1" panose="00000509000000000000"/>
      <p:regular r:id="rId18"/>
    </p:embeddedFont>
    <p:embeddedFont>
      <p:font typeface="Courier Prime Bold Italics" charset="1" panose="00000809000000000000"/>
      <p:regular r:id="rId19"/>
    </p:embeddedFont>
    <p:embeddedFont>
      <p:font typeface="Notable" charset="1" panose="00000500000000000000"/>
      <p:regular r:id="rId20"/>
    </p:embeddedFont>
    <p:embeddedFont>
      <p:font typeface="Canva Sans" charset="1" panose="020B0503030501040103"/>
      <p:regular r:id="rId21"/>
    </p:embeddedFont>
    <p:embeddedFont>
      <p:font typeface="Canva Sans Bold" charset="1" panose="020B0803030501040103"/>
      <p:regular r:id="rId22"/>
    </p:embeddedFont>
    <p:embeddedFont>
      <p:font typeface="Canva Sans Italics" charset="1" panose="020B0503030501040103"/>
      <p:regular r:id="rId23"/>
    </p:embeddedFont>
    <p:embeddedFont>
      <p:font typeface="Canva Sans Bold Italics" charset="1" panose="020B0803030501040103"/>
      <p:regular r:id="rId24"/>
    </p:embeddedFont>
    <p:embeddedFont>
      <p:font typeface="Canva Sans Medium" charset="1" panose="020B0603030501040103"/>
      <p:regular r:id="rId25"/>
    </p:embeddedFont>
    <p:embeddedFont>
      <p:font typeface="Canva Sans Medium Italics" charset="1" panose="020B06030305010401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37"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jpeg>
</file>

<file path=ppt/media/image13.png>
</file>

<file path=ppt/media/image14.sv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pn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png>
</file>

<file path=ppt/media/image32.svg>
</file>

<file path=ppt/media/image4.svg>
</file>

<file path=ppt/media/image5.png>
</file>

<file path=ppt/media/image6.svg>
</file>

<file path=ppt/media/image7.png>
</file>

<file path=ppt/media/image8.sv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2.svg" Type="http://schemas.openxmlformats.org/officeDocument/2006/relationships/image"/><Relationship Id="rId2" Target="../media/image24.png" Type="http://schemas.openxmlformats.org/officeDocument/2006/relationships/image"/><Relationship Id="rId3" Target="../media/image25.svg" Type="http://schemas.openxmlformats.org/officeDocument/2006/relationships/image"/><Relationship Id="rId4" Target="../media/image26.png" Type="http://schemas.openxmlformats.org/officeDocument/2006/relationships/image"/><Relationship Id="rId5" Target="../media/image27.svg" Type="http://schemas.openxmlformats.org/officeDocument/2006/relationships/image"/><Relationship Id="rId6" Target="../media/image28.png" Type="http://schemas.openxmlformats.org/officeDocument/2006/relationships/image"/><Relationship Id="rId7" Target="../media/image29.svg" Type="http://schemas.openxmlformats.org/officeDocument/2006/relationships/image"/><Relationship Id="rId8" Target="../media/image30.png" Type="http://schemas.openxmlformats.org/officeDocument/2006/relationships/image"/><Relationship Id="rId9" Target="../media/image3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jpeg" Type="http://schemas.openxmlformats.org/officeDocument/2006/relationships/image"/><Relationship Id="rId4" Target="../media/image12.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jpeg" Type="http://schemas.openxmlformats.org/officeDocument/2006/relationships/image"/><Relationship Id="rId3" Target="../media/image21.jpeg" Type="http://schemas.openxmlformats.org/officeDocument/2006/relationships/image"/><Relationship Id="rId4" Target="../media/image2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8444" r="0" b="0"/>
            </a:stretch>
          </a:blipFill>
        </p:spPr>
      </p:sp>
      <p:grpSp>
        <p:nvGrpSpPr>
          <p:cNvPr name="Group 3" id="3"/>
          <p:cNvGrpSpPr/>
          <p:nvPr/>
        </p:nvGrpSpPr>
        <p:grpSpPr>
          <a:xfrm rot="0">
            <a:off x="1648200" y="1637045"/>
            <a:ext cx="15402100" cy="7418473"/>
            <a:chOff x="0" y="0"/>
            <a:chExt cx="1687521" cy="812800"/>
          </a:xfrm>
        </p:grpSpPr>
        <p:sp>
          <p:nvSpPr>
            <p:cNvPr name="Freeform 4" id="4"/>
            <p:cNvSpPr/>
            <p:nvPr/>
          </p:nvSpPr>
          <p:spPr>
            <a:xfrm flipH="false" flipV="false" rot="0">
              <a:off x="0" y="0"/>
              <a:ext cx="1687521" cy="812800"/>
            </a:xfrm>
            <a:custGeom>
              <a:avLst/>
              <a:gdLst/>
              <a:ahLst/>
              <a:cxnLst/>
              <a:rect r="r" b="b" t="t" l="l"/>
              <a:pathLst>
                <a:path h="812800" w="1687521">
                  <a:moveTo>
                    <a:pt x="0" y="0"/>
                  </a:moveTo>
                  <a:lnTo>
                    <a:pt x="1687521" y="0"/>
                  </a:lnTo>
                  <a:lnTo>
                    <a:pt x="1687521" y="812800"/>
                  </a:lnTo>
                  <a:lnTo>
                    <a:pt x="0" y="812800"/>
                  </a:lnTo>
                  <a:close/>
                </a:path>
              </a:pathLst>
            </a:custGeom>
            <a:solidFill>
              <a:srgbClr val="FEBA32"/>
            </a:solidFill>
          </p:spPr>
        </p:sp>
        <p:sp>
          <p:nvSpPr>
            <p:cNvPr name="TextBox 5" id="5"/>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1237701" y="1231482"/>
            <a:ext cx="15494396" cy="7418473"/>
            <a:chOff x="0" y="0"/>
            <a:chExt cx="1697633" cy="812800"/>
          </a:xfrm>
        </p:grpSpPr>
        <p:sp>
          <p:nvSpPr>
            <p:cNvPr name="Freeform 7" id="7"/>
            <p:cNvSpPr/>
            <p:nvPr/>
          </p:nvSpPr>
          <p:spPr>
            <a:xfrm flipH="false" flipV="false" rot="0">
              <a:off x="0" y="0"/>
              <a:ext cx="1697633" cy="812800"/>
            </a:xfrm>
            <a:custGeom>
              <a:avLst/>
              <a:gdLst/>
              <a:ahLst/>
              <a:cxnLst/>
              <a:rect r="r" b="b" t="t" l="l"/>
              <a:pathLst>
                <a:path h="812800" w="1697633">
                  <a:moveTo>
                    <a:pt x="0" y="0"/>
                  </a:moveTo>
                  <a:lnTo>
                    <a:pt x="1697633" y="0"/>
                  </a:lnTo>
                  <a:lnTo>
                    <a:pt x="1697633" y="812800"/>
                  </a:lnTo>
                  <a:lnTo>
                    <a:pt x="0" y="812800"/>
                  </a:lnTo>
                  <a:close/>
                </a:path>
              </a:pathLst>
            </a:custGeom>
            <a:solidFill>
              <a:srgbClr val="FFFFFF"/>
            </a:solidFill>
          </p:spPr>
        </p:sp>
        <p:sp>
          <p:nvSpPr>
            <p:cNvPr name="TextBox 8" id="8"/>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TextBox 9" id="9"/>
          <p:cNvSpPr txBox="true"/>
          <p:nvPr/>
        </p:nvSpPr>
        <p:spPr>
          <a:xfrm rot="0">
            <a:off x="2200658" y="2439738"/>
            <a:ext cx="7148592" cy="2932686"/>
          </a:xfrm>
          <a:prstGeom prst="rect">
            <a:avLst/>
          </a:prstGeom>
        </p:spPr>
        <p:txBody>
          <a:bodyPr anchor="t" rtlCol="false" tIns="0" lIns="0" bIns="0" rIns="0">
            <a:spAutoFit/>
          </a:bodyPr>
          <a:lstStyle/>
          <a:p>
            <a:pPr>
              <a:lnSpc>
                <a:spcPts val="21861"/>
              </a:lnSpc>
            </a:pPr>
            <a:r>
              <a:rPr lang="en-US" sz="22537">
                <a:solidFill>
                  <a:srgbClr val="000000"/>
                </a:solidFill>
                <a:latin typeface="Oswald Bold"/>
              </a:rPr>
              <a:t>DBMS </a:t>
            </a:r>
          </a:p>
        </p:txBody>
      </p:sp>
      <p:sp>
        <p:nvSpPr>
          <p:cNvPr name="TextBox 10" id="10"/>
          <p:cNvSpPr txBox="true"/>
          <p:nvPr/>
        </p:nvSpPr>
        <p:spPr>
          <a:xfrm rot="0">
            <a:off x="2332281" y="5463604"/>
            <a:ext cx="13623438" cy="792897"/>
          </a:xfrm>
          <a:prstGeom prst="rect">
            <a:avLst/>
          </a:prstGeom>
        </p:spPr>
        <p:txBody>
          <a:bodyPr anchor="t" rtlCol="false" tIns="0" lIns="0" bIns="0" rIns="0">
            <a:spAutoFit/>
          </a:bodyPr>
          <a:lstStyle/>
          <a:p>
            <a:pPr>
              <a:lnSpc>
                <a:spcPts val="5979"/>
              </a:lnSpc>
            </a:pPr>
            <a:r>
              <a:rPr lang="en-US" sz="5435">
                <a:solidFill>
                  <a:srgbClr val="000000"/>
                </a:solidFill>
                <a:latin typeface="Arimo"/>
              </a:rPr>
              <a:t>INTERVIEW QUESTIONS AND ANSWERS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843025" y="2724482"/>
            <a:ext cx="14691478" cy="6306272"/>
            <a:chOff x="0" y="0"/>
            <a:chExt cx="1893549" cy="812800"/>
          </a:xfrm>
        </p:grpSpPr>
        <p:sp>
          <p:nvSpPr>
            <p:cNvPr name="Freeform 3" id="3"/>
            <p:cNvSpPr/>
            <p:nvPr/>
          </p:nvSpPr>
          <p:spPr>
            <a:xfrm flipH="false" flipV="false" rot="0">
              <a:off x="0" y="0"/>
              <a:ext cx="1893549" cy="812800"/>
            </a:xfrm>
            <a:custGeom>
              <a:avLst/>
              <a:gdLst/>
              <a:ahLst/>
              <a:cxnLst/>
              <a:rect r="r" b="b" t="t" l="l"/>
              <a:pathLst>
                <a:path h="812800" w="1893549">
                  <a:moveTo>
                    <a:pt x="0" y="0"/>
                  </a:moveTo>
                  <a:lnTo>
                    <a:pt x="1893549" y="0"/>
                  </a:lnTo>
                  <a:lnTo>
                    <a:pt x="1893549" y="812800"/>
                  </a:lnTo>
                  <a:lnTo>
                    <a:pt x="0" y="812800"/>
                  </a:lnTo>
                  <a:close/>
                </a:path>
              </a:pathLst>
            </a:custGeom>
            <a:solidFill>
              <a:srgbClr val="FFFFFF"/>
            </a:solidFill>
          </p:spPr>
        </p:sp>
        <p:sp>
          <p:nvSpPr>
            <p:cNvPr name="TextBox 4" id="4"/>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5" id="5"/>
          <p:cNvGrpSpPr/>
          <p:nvPr/>
        </p:nvGrpSpPr>
        <p:grpSpPr>
          <a:xfrm rot="0">
            <a:off x="14598485" y="-603772"/>
            <a:ext cx="4967219" cy="11216898"/>
            <a:chOff x="0" y="0"/>
            <a:chExt cx="2117230" cy="4781095"/>
          </a:xfrm>
        </p:grpSpPr>
        <p:sp>
          <p:nvSpPr>
            <p:cNvPr name="Freeform 6" id="6"/>
            <p:cNvSpPr/>
            <p:nvPr/>
          </p:nvSpPr>
          <p:spPr>
            <a:xfrm flipH="false" flipV="false" rot="0">
              <a:off x="0" y="0"/>
              <a:ext cx="2117230" cy="4781095"/>
            </a:xfrm>
            <a:custGeom>
              <a:avLst/>
              <a:gdLst/>
              <a:ahLst/>
              <a:cxnLst/>
              <a:rect r="r" b="b" t="t" l="l"/>
              <a:pathLst>
                <a:path h="4781095" w="2117230">
                  <a:moveTo>
                    <a:pt x="0" y="0"/>
                  </a:moveTo>
                  <a:lnTo>
                    <a:pt x="2117230" y="0"/>
                  </a:lnTo>
                  <a:lnTo>
                    <a:pt x="2117230" y="4781095"/>
                  </a:lnTo>
                  <a:lnTo>
                    <a:pt x="0" y="4781095"/>
                  </a:lnTo>
                  <a:close/>
                </a:path>
              </a:pathLst>
            </a:custGeom>
            <a:solidFill>
              <a:srgbClr val="000000"/>
            </a:solidFill>
          </p:spPr>
        </p:sp>
        <p:sp>
          <p:nvSpPr>
            <p:cNvPr name="TextBox 7" id="7"/>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8" id="8"/>
          <p:cNvGrpSpPr/>
          <p:nvPr/>
        </p:nvGrpSpPr>
        <p:grpSpPr>
          <a:xfrm rot="0">
            <a:off x="14835526" y="-464949"/>
            <a:ext cx="4967219" cy="11216898"/>
            <a:chOff x="0" y="0"/>
            <a:chExt cx="2117230" cy="4781095"/>
          </a:xfrm>
        </p:grpSpPr>
        <p:sp>
          <p:nvSpPr>
            <p:cNvPr name="Freeform 9" id="9"/>
            <p:cNvSpPr/>
            <p:nvPr/>
          </p:nvSpPr>
          <p:spPr>
            <a:xfrm flipH="false" flipV="false" rot="0">
              <a:off x="0" y="0"/>
              <a:ext cx="2117230" cy="4781095"/>
            </a:xfrm>
            <a:custGeom>
              <a:avLst/>
              <a:gdLst/>
              <a:ahLst/>
              <a:cxnLst/>
              <a:rect r="r" b="b" t="t" l="l"/>
              <a:pathLst>
                <a:path h="4781095" w="2117230">
                  <a:moveTo>
                    <a:pt x="0" y="0"/>
                  </a:moveTo>
                  <a:lnTo>
                    <a:pt x="2117230" y="0"/>
                  </a:lnTo>
                  <a:lnTo>
                    <a:pt x="2117230" y="4781095"/>
                  </a:lnTo>
                  <a:lnTo>
                    <a:pt x="0" y="4781095"/>
                  </a:lnTo>
                  <a:close/>
                </a:path>
              </a:pathLst>
            </a:custGeom>
            <a:solidFill>
              <a:srgbClr val="FEBA32"/>
            </a:solidFill>
          </p:spPr>
        </p:sp>
        <p:sp>
          <p:nvSpPr>
            <p:cNvPr name="TextBox 10" id="10"/>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1" id="11"/>
          <p:cNvGrpSpPr>
            <a:grpSpLocks noChangeAspect="true"/>
          </p:cNvGrpSpPr>
          <p:nvPr/>
        </p:nvGrpSpPr>
        <p:grpSpPr>
          <a:xfrm rot="0">
            <a:off x="12181887" y="5143500"/>
            <a:ext cx="4900207" cy="4900188"/>
            <a:chOff x="0" y="0"/>
            <a:chExt cx="6350000" cy="6349975"/>
          </a:xfrm>
        </p:grpSpPr>
        <p:sp>
          <p:nvSpPr>
            <p:cNvPr name="Freeform 12" id="12"/>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solidFill>
              <a:srgbClr val="000000"/>
            </a:solidFill>
            <a:ln w="12700">
              <a:solidFill>
                <a:srgbClr val="000000"/>
              </a:solidFill>
            </a:ln>
          </p:spPr>
        </p:sp>
      </p:grpSp>
      <p:grpSp>
        <p:nvGrpSpPr>
          <p:cNvPr name="Group 13" id="13"/>
          <p:cNvGrpSpPr>
            <a:grpSpLocks noChangeAspect="true"/>
          </p:cNvGrpSpPr>
          <p:nvPr/>
        </p:nvGrpSpPr>
        <p:grpSpPr>
          <a:xfrm rot="0">
            <a:off x="12385423" y="5347035"/>
            <a:ext cx="4493137" cy="4493119"/>
            <a:chOff x="0" y="0"/>
            <a:chExt cx="6350000" cy="6349975"/>
          </a:xfrm>
        </p:grpSpPr>
        <p:sp>
          <p:nvSpPr>
            <p:cNvPr name="Freeform 14" id="14"/>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7208" t="0" r="-7208" b="0"/>
              </a:stretch>
            </a:blipFill>
          </p:spPr>
        </p:sp>
      </p:grpSp>
      <p:grpSp>
        <p:nvGrpSpPr>
          <p:cNvPr name="Group 15" id="15"/>
          <p:cNvGrpSpPr/>
          <p:nvPr/>
        </p:nvGrpSpPr>
        <p:grpSpPr>
          <a:xfrm rot="0">
            <a:off x="17200615" y="298796"/>
            <a:ext cx="2174770" cy="696247"/>
            <a:chOff x="0" y="0"/>
            <a:chExt cx="568013" cy="181848"/>
          </a:xfrm>
        </p:grpSpPr>
        <p:sp>
          <p:nvSpPr>
            <p:cNvPr name="Freeform 16" id="16"/>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17" id="17"/>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TextBox 18" id="18"/>
          <p:cNvSpPr txBox="true"/>
          <p:nvPr/>
        </p:nvSpPr>
        <p:spPr>
          <a:xfrm rot="0">
            <a:off x="1197983" y="520983"/>
            <a:ext cx="10064976" cy="2395895"/>
          </a:xfrm>
          <a:prstGeom prst="rect">
            <a:avLst/>
          </a:prstGeom>
        </p:spPr>
        <p:txBody>
          <a:bodyPr anchor="t" rtlCol="false" tIns="0" lIns="0" bIns="0" rIns="0">
            <a:spAutoFit/>
          </a:bodyPr>
          <a:lstStyle/>
          <a:p>
            <a:pPr marL="0" indent="0" lvl="0">
              <a:lnSpc>
                <a:spcPts val="9348"/>
              </a:lnSpc>
              <a:spcBef>
                <a:spcPct val="0"/>
              </a:spcBef>
            </a:pPr>
            <a:r>
              <a:rPr lang="en-US" sz="8498">
                <a:solidFill>
                  <a:srgbClr val="000000"/>
                </a:solidFill>
                <a:latin typeface="Oswald Bold"/>
              </a:rPr>
              <a:t>ENTITY-RELATIONSHIP MODEL</a:t>
            </a:r>
          </a:p>
        </p:txBody>
      </p:sp>
      <p:sp>
        <p:nvSpPr>
          <p:cNvPr name="TextBox 19" id="19"/>
          <p:cNvSpPr txBox="true"/>
          <p:nvPr/>
        </p:nvSpPr>
        <p:spPr>
          <a:xfrm rot="0">
            <a:off x="1414240" y="3816471"/>
            <a:ext cx="9848719" cy="3922270"/>
          </a:xfrm>
          <a:prstGeom prst="rect">
            <a:avLst/>
          </a:prstGeom>
        </p:spPr>
        <p:txBody>
          <a:bodyPr anchor="t" rtlCol="false" tIns="0" lIns="0" bIns="0" rIns="0">
            <a:spAutoFit/>
          </a:bodyPr>
          <a:lstStyle/>
          <a:p>
            <a:pPr algn="l" marL="0" indent="0" lvl="0">
              <a:lnSpc>
                <a:spcPts val="6252"/>
              </a:lnSpc>
              <a:spcBef>
                <a:spcPct val="0"/>
              </a:spcBef>
            </a:pPr>
            <a:r>
              <a:rPr lang="en-US" sz="3699" spc="-110">
                <a:solidFill>
                  <a:srgbClr val="000000"/>
                </a:solidFill>
                <a:latin typeface="Arimo"/>
              </a:rPr>
              <a:t>It is a diagrammatic approach to database design, where you represent real-world objects as entities and mention relationships between them. This approach helps the team of DBA’s to understand the schema easily.</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1028700" y="4097836"/>
            <a:ext cx="14531439" cy="1851298"/>
          </a:xfrm>
          <a:prstGeom prst="rect">
            <a:avLst/>
          </a:prstGeom>
        </p:spPr>
        <p:txBody>
          <a:bodyPr anchor="t" rtlCol="false" tIns="0" lIns="0" bIns="0" rIns="0">
            <a:spAutoFit/>
          </a:bodyPr>
          <a:lstStyle/>
          <a:p>
            <a:pPr>
              <a:lnSpc>
                <a:spcPts val="14323"/>
              </a:lnSpc>
            </a:pPr>
            <a:r>
              <a:rPr lang="en-US" sz="13021">
                <a:solidFill>
                  <a:srgbClr val="000000"/>
                </a:solidFill>
                <a:latin typeface="Oswald Bold"/>
              </a:rPr>
              <a:t>THANK YOU!</a:t>
            </a:r>
          </a:p>
        </p:txBody>
      </p:sp>
      <p:grpSp>
        <p:nvGrpSpPr>
          <p:cNvPr name="Group 3" id="3"/>
          <p:cNvGrpSpPr/>
          <p:nvPr/>
        </p:nvGrpSpPr>
        <p:grpSpPr>
          <a:xfrm rot="0">
            <a:off x="12858804" y="801980"/>
            <a:ext cx="4597756" cy="8683039"/>
            <a:chOff x="0" y="0"/>
            <a:chExt cx="1959749" cy="3701062"/>
          </a:xfrm>
        </p:grpSpPr>
        <p:sp>
          <p:nvSpPr>
            <p:cNvPr name="Freeform 4" id="4"/>
            <p:cNvSpPr/>
            <p:nvPr/>
          </p:nvSpPr>
          <p:spPr>
            <a:xfrm flipH="false" flipV="false" rot="0">
              <a:off x="0" y="0"/>
              <a:ext cx="1959749" cy="3701062"/>
            </a:xfrm>
            <a:custGeom>
              <a:avLst/>
              <a:gdLst/>
              <a:ahLst/>
              <a:cxnLst/>
              <a:rect r="r" b="b" t="t" l="l"/>
              <a:pathLst>
                <a:path h="3701062" w="1959749">
                  <a:moveTo>
                    <a:pt x="0" y="0"/>
                  </a:moveTo>
                  <a:lnTo>
                    <a:pt x="1959749" y="0"/>
                  </a:lnTo>
                  <a:lnTo>
                    <a:pt x="1959749" y="3701062"/>
                  </a:lnTo>
                  <a:lnTo>
                    <a:pt x="0" y="3701062"/>
                  </a:lnTo>
                  <a:close/>
                </a:path>
              </a:pathLst>
            </a:custGeom>
            <a:solidFill>
              <a:srgbClr val="000000"/>
            </a:solidFill>
          </p:spPr>
        </p:sp>
        <p:sp>
          <p:nvSpPr>
            <p:cNvPr name="TextBox 5" id="5"/>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TextBox 6" id="6"/>
          <p:cNvSpPr txBox="true"/>
          <p:nvPr/>
        </p:nvSpPr>
        <p:spPr>
          <a:xfrm rot="0">
            <a:off x="13164190" y="1388562"/>
            <a:ext cx="4929888" cy="4560572"/>
          </a:xfrm>
          <a:prstGeom prst="rect">
            <a:avLst/>
          </a:prstGeom>
        </p:spPr>
        <p:txBody>
          <a:bodyPr anchor="t" rtlCol="false" tIns="0" lIns="0" bIns="0" rIns="0">
            <a:spAutoFit/>
          </a:bodyPr>
          <a:lstStyle/>
          <a:p>
            <a:pPr>
              <a:lnSpc>
                <a:spcPts val="7193"/>
              </a:lnSpc>
            </a:pPr>
            <a:r>
              <a:rPr lang="en-US" sz="6539">
                <a:solidFill>
                  <a:srgbClr val="FFFFFF"/>
                </a:solidFill>
                <a:latin typeface="Oswald Bold"/>
              </a:rPr>
              <a:t>LET'S</a:t>
            </a:r>
          </a:p>
          <a:p>
            <a:pPr>
              <a:lnSpc>
                <a:spcPts val="7193"/>
              </a:lnSpc>
            </a:pPr>
            <a:r>
              <a:rPr lang="en-US" sz="6539">
                <a:solidFill>
                  <a:srgbClr val="FFFFFF"/>
                </a:solidFill>
                <a:latin typeface="Oswald Bold"/>
              </a:rPr>
              <a:t>WORK</a:t>
            </a:r>
          </a:p>
          <a:p>
            <a:pPr>
              <a:lnSpc>
                <a:spcPts val="7193"/>
              </a:lnSpc>
            </a:pPr>
            <a:r>
              <a:rPr lang="en-US" sz="6539">
                <a:solidFill>
                  <a:srgbClr val="FFFFFF"/>
                </a:solidFill>
                <a:latin typeface="Oswald Bold"/>
              </a:rPr>
              <a:t>TOGETHER</a:t>
            </a:r>
          </a:p>
          <a:p>
            <a:pPr>
              <a:lnSpc>
                <a:spcPts val="7193"/>
              </a:lnSpc>
            </a:pPr>
            <a:r>
              <a:rPr lang="en-US" sz="6539">
                <a:solidFill>
                  <a:srgbClr val="FFFFFF"/>
                </a:solidFill>
                <a:latin typeface="Oswald Bold"/>
              </a:rPr>
              <a:t>TO CRACK</a:t>
            </a:r>
          </a:p>
          <a:p>
            <a:pPr>
              <a:lnSpc>
                <a:spcPts val="7193"/>
              </a:lnSpc>
            </a:pPr>
            <a:r>
              <a:rPr lang="en-US" sz="6539">
                <a:solidFill>
                  <a:srgbClr val="FFFFFF"/>
                </a:solidFill>
                <a:latin typeface="Oswald Bold"/>
              </a:rPr>
              <a:t>INTERVIEW</a:t>
            </a:r>
          </a:p>
        </p:txBody>
      </p:sp>
      <p:grpSp>
        <p:nvGrpSpPr>
          <p:cNvPr name="Group 7" id="7"/>
          <p:cNvGrpSpPr/>
          <p:nvPr/>
        </p:nvGrpSpPr>
        <p:grpSpPr>
          <a:xfrm rot="0">
            <a:off x="16369175" y="1028700"/>
            <a:ext cx="2174770" cy="696247"/>
            <a:chOff x="0" y="0"/>
            <a:chExt cx="568013" cy="181848"/>
          </a:xfrm>
        </p:grpSpPr>
        <p:sp>
          <p:nvSpPr>
            <p:cNvPr name="Freeform 8" id="8"/>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9" id="9"/>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Freeform 10" id="10"/>
          <p:cNvSpPr/>
          <p:nvPr/>
        </p:nvSpPr>
        <p:spPr>
          <a:xfrm flipH="false" flipV="false" rot="0">
            <a:off x="13419630" y="7364542"/>
            <a:ext cx="280480" cy="280480"/>
          </a:xfrm>
          <a:custGeom>
            <a:avLst/>
            <a:gdLst/>
            <a:ahLst/>
            <a:cxnLst/>
            <a:rect r="r" b="b" t="t" l="l"/>
            <a:pathLst>
              <a:path h="280480" w="280480">
                <a:moveTo>
                  <a:pt x="0" y="0"/>
                </a:moveTo>
                <a:lnTo>
                  <a:pt x="280480" y="0"/>
                </a:lnTo>
                <a:lnTo>
                  <a:pt x="280480" y="280481"/>
                </a:lnTo>
                <a:lnTo>
                  <a:pt x="0" y="28048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1" id="11"/>
          <p:cNvSpPr/>
          <p:nvPr/>
        </p:nvSpPr>
        <p:spPr>
          <a:xfrm flipH="false" flipV="false" rot="0">
            <a:off x="13419630" y="6848507"/>
            <a:ext cx="280480" cy="280480"/>
          </a:xfrm>
          <a:custGeom>
            <a:avLst/>
            <a:gdLst/>
            <a:ahLst/>
            <a:cxnLst/>
            <a:rect r="r" b="b" t="t" l="l"/>
            <a:pathLst>
              <a:path h="280480" w="280480">
                <a:moveTo>
                  <a:pt x="0" y="0"/>
                </a:moveTo>
                <a:lnTo>
                  <a:pt x="280480" y="0"/>
                </a:lnTo>
                <a:lnTo>
                  <a:pt x="280480" y="280480"/>
                </a:lnTo>
                <a:lnTo>
                  <a:pt x="0" y="2804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2" id="12"/>
          <p:cNvSpPr/>
          <p:nvPr/>
        </p:nvSpPr>
        <p:spPr>
          <a:xfrm flipH="false" flipV="false" rot="0">
            <a:off x="13359091" y="6806361"/>
            <a:ext cx="401558" cy="401558"/>
          </a:xfrm>
          <a:custGeom>
            <a:avLst/>
            <a:gdLst/>
            <a:ahLst/>
            <a:cxnLst/>
            <a:rect r="r" b="b" t="t" l="l"/>
            <a:pathLst>
              <a:path h="401558" w="401558">
                <a:moveTo>
                  <a:pt x="0" y="0"/>
                </a:moveTo>
                <a:lnTo>
                  <a:pt x="401558" y="0"/>
                </a:lnTo>
                <a:lnTo>
                  <a:pt x="401558" y="401558"/>
                </a:lnTo>
                <a:lnTo>
                  <a:pt x="0" y="40155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3" id="13"/>
          <p:cNvSpPr/>
          <p:nvPr/>
        </p:nvSpPr>
        <p:spPr>
          <a:xfrm flipH="false" flipV="false" rot="0">
            <a:off x="13362570" y="7363915"/>
            <a:ext cx="402438" cy="402438"/>
          </a:xfrm>
          <a:custGeom>
            <a:avLst/>
            <a:gdLst/>
            <a:ahLst/>
            <a:cxnLst/>
            <a:rect r="r" b="b" t="t" l="l"/>
            <a:pathLst>
              <a:path h="402438" w="402438">
                <a:moveTo>
                  <a:pt x="0" y="0"/>
                </a:moveTo>
                <a:lnTo>
                  <a:pt x="402438" y="0"/>
                </a:lnTo>
                <a:lnTo>
                  <a:pt x="402438" y="402438"/>
                </a:lnTo>
                <a:lnTo>
                  <a:pt x="0" y="402438"/>
                </a:lnTo>
                <a:lnTo>
                  <a:pt x="0" y="0"/>
                </a:lnTo>
                <a:close/>
              </a:path>
            </a:pathLst>
          </a:custGeom>
          <a:blipFill>
            <a:blip r:embed="rId8"/>
            <a:stretch>
              <a:fillRect l="0" t="0" r="0" b="0"/>
            </a:stretch>
          </a:blipFill>
        </p:spPr>
      </p:sp>
      <p:sp>
        <p:nvSpPr>
          <p:cNvPr name="Freeform 14" id="14"/>
          <p:cNvSpPr/>
          <p:nvPr/>
        </p:nvSpPr>
        <p:spPr>
          <a:xfrm flipH="false" flipV="false" rot="0">
            <a:off x="13359091" y="8004478"/>
            <a:ext cx="371289" cy="371289"/>
          </a:xfrm>
          <a:custGeom>
            <a:avLst/>
            <a:gdLst/>
            <a:ahLst/>
            <a:cxnLst/>
            <a:rect r="r" b="b" t="t" l="l"/>
            <a:pathLst>
              <a:path h="371289" w="371289">
                <a:moveTo>
                  <a:pt x="0" y="0"/>
                </a:moveTo>
                <a:lnTo>
                  <a:pt x="371289" y="0"/>
                </a:lnTo>
                <a:lnTo>
                  <a:pt x="371289" y="371289"/>
                </a:lnTo>
                <a:lnTo>
                  <a:pt x="0" y="371289"/>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5" id="15"/>
          <p:cNvSpPr txBox="true"/>
          <p:nvPr/>
        </p:nvSpPr>
        <p:spPr>
          <a:xfrm rot="0">
            <a:off x="13918646" y="6894921"/>
            <a:ext cx="4272010" cy="312999"/>
          </a:xfrm>
          <a:prstGeom prst="rect">
            <a:avLst/>
          </a:prstGeom>
        </p:spPr>
        <p:txBody>
          <a:bodyPr anchor="t" rtlCol="false" tIns="0" lIns="0" bIns="0" rIns="0">
            <a:spAutoFit/>
          </a:bodyPr>
          <a:lstStyle/>
          <a:p>
            <a:pPr>
              <a:lnSpc>
                <a:spcPts val="2315"/>
              </a:lnSpc>
            </a:pPr>
            <a:r>
              <a:rPr lang="en-US" sz="1929">
                <a:solidFill>
                  <a:srgbClr val="FFFFFF"/>
                </a:solidFill>
                <a:latin typeface="Arimo Medium"/>
              </a:rPr>
              <a:t>@Imdeveloper2910</a:t>
            </a:r>
          </a:p>
        </p:txBody>
      </p:sp>
      <p:sp>
        <p:nvSpPr>
          <p:cNvPr name="TextBox 16" id="16"/>
          <p:cNvSpPr txBox="true"/>
          <p:nvPr/>
        </p:nvSpPr>
        <p:spPr>
          <a:xfrm rot="0">
            <a:off x="13918646" y="7919310"/>
            <a:ext cx="4078855" cy="338921"/>
          </a:xfrm>
          <a:prstGeom prst="rect">
            <a:avLst/>
          </a:prstGeom>
        </p:spPr>
        <p:txBody>
          <a:bodyPr anchor="t" rtlCol="false" tIns="0" lIns="0" bIns="0" rIns="0">
            <a:spAutoFit/>
          </a:bodyPr>
          <a:lstStyle/>
          <a:p>
            <a:pPr>
              <a:lnSpc>
                <a:spcPts val="2701"/>
              </a:lnSpc>
            </a:pPr>
            <a:r>
              <a:rPr lang="en-US" sz="1929">
                <a:solidFill>
                  <a:srgbClr val="FFFFFF"/>
                </a:solidFill>
                <a:latin typeface="Arimo"/>
              </a:rPr>
              <a:t>@Imdeveloper2910</a:t>
            </a:r>
          </a:p>
        </p:txBody>
      </p:sp>
      <p:sp>
        <p:nvSpPr>
          <p:cNvPr name="TextBox 17" id="17"/>
          <p:cNvSpPr txBox="true"/>
          <p:nvPr/>
        </p:nvSpPr>
        <p:spPr>
          <a:xfrm rot="0">
            <a:off x="13918646" y="7402930"/>
            <a:ext cx="4078855" cy="669696"/>
          </a:xfrm>
          <a:prstGeom prst="rect">
            <a:avLst/>
          </a:prstGeom>
        </p:spPr>
        <p:txBody>
          <a:bodyPr anchor="t" rtlCol="false" tIns="0" lIns="0" bIns="0" rIns="0">
            <a:spAutoFit/>
          </a:bodyPr>
          <a:lstStyle/>
          <a:p>
            <a:pPr>
              <a:lnSpc>
                <a:spcPts val="2701"/>
              </a:lnSpc>
            </a:pPr>
            <a:r>
              <a:rPr lang="en-US" sz="1929">
                <a:solidFill>
                  <a:srgbClr val="FFFFFF"/>
                </a:solidFill>
                <a:latin typeface="Arimo"/>
              </a:rPr>
              <a:t>@imdeveloperhd1</a:t>
            </a:r>
          </a:p>
          <a:p>
            <a:pPr>
              <a:lnSpc>
                <a:spcPts val="2701"/>
              </a:lnSpc>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8333" r="0" b="-185"/>
            </a:stretch>
          </a:blipFill>
        </p:spPr>
      </p:sp>
      <p:grpSp>
        <p:nvGrpSpPr>
          <p:cNvPr name="Group 3" id="3"/>
          <p:cNvGrpSpPr/>
          <p:nvPr/>
        </p:nvGrpSpPr>
        <p:grpSpPr>
          <a:xfrm rot="0">
            <a:off x="1027078" y="5081115"/>
            <a:ext cx="3680135" cy="368013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84148" y="0"/>
                  </a:moveTo>
                  <a:lnTo>
                    <a:pt x="728652" y="0"/>
                  </a:lnTo>
                  <a:cubicBezTo>
                    <a:pt x="750969" y="0"/>
                    <a:pt x="772373" y="8866"/>
                    <a:pt x="788154" y="24646"/>
                  </a:cubicBezTo>
                  <a:cubicBezTo>
                    <a:pt x="803934" y="40427"/>
                    <a:pt x="812800" y="61831"/>
                    <a:pt x="812800" y="84148"/>
                  </a:cubicBezTo>
                  <a:lnTo>
                    <a:pt x="812800" y="728652"/>
                  </a:lnTo>
                  <a:cubicBezTo>
                    <a:pt x="812800" y="750969"/>
                    <a:pt x="803934" y="772373"/>
                    <a:pt x="788154" y="788154"/>
                  </a:cubicBezTo>
                  <a:cubicBezTo>
                    <a:pt x="772373" y="803934"/>
                    <a:pt x="750969" y="812800"/>
                    <a:pt x="728652" y="812800"/>
                  </a:cubicBezTo>
                  <a:lnTo>
                    <a:pt x="84148" y="812800"/>
                  </a:lnTo>
                  <a:cubicBezTo>
                    <a:pt x="61831" y="812800"/>
                    <a:pt x="40427" y="803934"/>
                    <a:pt x="24646" y="788154"/>
                  </a:cubicBezTo>
                  <a:cubicBezTo>
                    <a:pt x="8866" y="772373"/>
                    <a:pt x="0" y="750969"/>
                    <a:pt x="0" y="728652"/>
                  </a:cubicBezTo>
                  <a:lnTo>
                    <a:pt x="0" y="84148"/>
                  </a:lnTo>
                  <a:cubicBezTo>
                    <a:pt x="0" y="61831"/>
                    <a:pt x="8866" y="40427"/>
                    <a:pt x="24646" y="24646"/>
                  </a:cubicBezTo>
                  <a:cubicBezTo>
                    <a:pt x="40427" y="8866"/>
                    <a:pt x="61831" y="0"/>
                    <a:pt x="84148" y="0"/>
                  </a:cubicBezTo>
                  <a:close/>
                </a:path>
              </a:pathLst>
            </a:custGeom>
            <a:solidFill>
              <a:srgbClr val="FEBA32"/>
            </a:solidFill>
          </p:spPr>
        </p:sp>
        <p:sp>
          <p:nvSpPr>
            <p:cNvPr name="TextBox 5" id="5"/>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6895554" y="5098364"/>
            <a:ext cx="4140233" cy="3675482"/>
            <a:chOff x="0" y="0"/>
            <a:chExt cx="1393368" cy="1236959"/>
          </a:xfrm>
        </p:grpSpPr>
        <p:sp>
          <p:nvSpPr>
            <p:cNvPr name="Freeform 7" id="7"/>
            <p:cNvSpPr/>
            <p:nvPr/>
          </p:nvSpPr>
          <p:spPr>
            <a:xfrm flipH="false" flipV="false" rot="0">
              <a:off x="0" y="0"/>
              <a:ext cx="1393368" cy="1236959"/>
            </a:xfrm>
            <a:custGeom>
              <a:avLst/>
              <a:gdLst/>
              <a:ahLst/>
              <a:cxnLst/>
              <a:rect r="r" b="b" t="t" l="l"/>
              <a:pathLst>
                <a:path h="1236959" w="1393368">
                  <a:moveTo>
                    <a:pt x="56098" y="0"/>
                  </a:moveTo>
                  <a:lnTo>
                    <a:pt x="1337270" y="0"/>
                  </a:lnTo>
                  <a:cubicBezTo>
                    <a:pt x="1368252" y="0"/>
                    <a:pt x="1393368" y="25116"/>
                    <a:pt x="1393368" y="56098"/>
                  </a:cubicBezTo>
                  <a:lnTo>
                    <a:pt x="1393368" y="1180862"/>
                  </a:lnTo>
                  <a:cubicBezTo>
                    <a:pt x="1393368" y="1211843"/>
                    <a:pt x="1368252" y="1236959"/>
                    <a:pt x="1337270" y="1236959"/>
                  </a:cubicBezTo>
                  <a:lnTo>
                    <a:pt x="56098" y="1236959"/>
                  </a:lnTo>
                  <a:cubicBezTo>
                    <a:pt x="25116" y="1236959"/>
                    <a:pt x="0" y="1211843"/>
                    <a:pt x="0" y="1180862"/>
                  </a:cubicBezTo>
                  <a:lnTo>
                    <a:pt x="0" y="56098"/>
                  </a:lnTo>
                  <a:cubicBezTo>
                    <a:pt x="0" y="25116"/>
                    <a:pt x="25116" y="0"/>
                    <a:pt x="56098" y="0"/>
                  </a:cubicBezTo>
                  <a:close/>
                </a:path>
              </a:pathLst>
            </a:custGeom>
            <a:solidFill>
              <a:srgbClr val="FEBA32"/>
            </a:solidFill>
          </p:spPr>
        </p:sp>
        <p:sp>
          <p:nvSpPr>
            <p:cNvPr name="TextBox 8" id="8"/>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9" id="9"/>
          <p:cNvGrpSpPr/>
          <p:nvPr/>
        </p:nvGrpSpPr>
        <p:grpSpPr>
          <a:xfrm rot="0">
            <a:off x="13226537" y="5081115"/>
            <a:ext cx="3807406" cy="3680135"/>
            <a:chOff x="0" y="0"/>
            <a:chExt cx="1551240" cy="1499387"/>
          </a:xfrm>
        </p:grpSpPr>
        <p:sp>
          <p:nvSpPr>
            <p:cNvPr name="Freeform 10" id="10"/>
            <p:cNvSpPr/>
            <p:nvPr/>
          </p:nvSpPr>
          <p:spPr>
            <a:xfrm flipH="false" flipV="false" rot="0">
              <a:off x="0" y="0"/>
              <a:ext cx="1551240" cy="1499387"/>
            </a:xfrm>
            <a:custGeom>
              <a:avLst/>
              <a:gdLst/>
              <a:ahLst/>
              <a:cxnLst/>
              <a:rect r="r" b="b" t="t" l="l"/>
              <a:pathLst>
                <a:path h="1499387" w="1551240">
                  <a:moveTo>
                    <a:pt x="61002" y="0"/>
                  </a:moveTo>
                  <a:lnTo>
                    <a:pt x="1490239" y="0"/>
                  </a:lnTo>
                  <a:cubicBezTo>
                    <a:pt x="1523929" y="0"/>
                    <a:pt x="1551240" y="27311"/>
                    <a:pt x="1551240" y="61002"/>
                  </a:cubicBezTo>
                  <a:lnTo>
                    <a:pt x="1551240" y="1438385"/>
                  </a:lnTo>
                  <a:cubicBezTo>
                    <a:pt x="1551240" y="1472075"/>
                    <a:pt x="1523929" y="1499387"/>
                    <a:pt x="1490239" y="1499387"/>
                  </a:cubicBezTo>
                  <a:lnTo>
                    <a:pt x="61002" y="1499387"/>
                  </a:lnTo>
                  <a:cubicBezTo>
                    <a:pt x="44823" y="1499387"/>
                    <a:pt x="29307" y="1492960"/>
                    <a:pt x="17867" y="1481520"/>
                  </a:cubicBezTo>
                  <a:cubicBezTo>
                    <a:pt x="6427" y="1470080"/>
                    <a:pt x="0" y="1454564"/>
                    <a:pt x="0" y="1438385"/>
                  </a:cubicBezTo>
                  <a:lnTo>
                    <a:pt x="0" y="61002"/>
                  </a:lnTo>
                  <a:cubicBezTo>
                    <a:pt x="0" y="44823"/>
                    <a:pt x="6427" y="29307"/>
                    <a:pt x="17867" y="17867"/>
                  </a:cubicBezTo>
                  <a:cubicBezTo>
                    <a:pt x="29307" y="6427"/>
                    <a:pt x="44823" y="0"/>
                    <a:pt x="61002" y="0"/>
                  </a:cubicBezTo>
                  <a:close/>
                </a:path>
              </a:pathLst>
            </a:custGeom>
            <a:solidFill>
              <a:srgbClr val="FEBA32"/>
            </a:solidFill>
          </p:spPr>
        </p:sp>
        <p:sp>
          <p:nvSpPr>
            <p:cNvPr name="TextBox 11" id="11"/>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2" id="12"/>
          <p:cNvGrpSpPr/>
          <p:nvPr/>
        </p:nvGrpSpPr>
        <p:grpSpPr>
          <a:xfrm rot="0">
            <a:off x="-1112419" y="-822564"/>
            <a:ext cx="9395961" cy="3702528"/>
            <a:chOff x="0" y="0"/>
            <a:chExt cx="976099" cy="384637"/>
          </a:xfrm>
        </p:grpSpPr>
        <p:sp>
          <p:nvSpPr>
            <p:cNvPr name="Freeform 13" id="13"/>
            <p:cNvSpPr/>
            <p:nvPr/>
          </p:nvSpPr>
          <p:spPr>
            <a:xfrm flipH="false" flipV="false" rot="0">
              <a:off x="0" y="0"/>
              <a:ext cx="976099" cy="384637"/>
            </a:xfrm>
            <a:custGeom>
              <a:avLst/>
              <a:gdLst/>
              <a:ahLst/>
              <a:cxnLst/>
              <a:rect r="r" b="b" t="t" l="l"/>
              <a:pathLst>
                <a:path h="384637" w="976099">
                  <a:moveTo>
                    <a:pt x="0" y="0"/>
                  </a:moveTo>
                  <a:lnTo>
                    <a:pt x="976099" y="0"/>
                  </a:lnTo>
                  <a:lnTo>
                    <a:pt x="976099" y="384637"/>
                  </a:lnTo>
                  <a:lnTo>
                    <a:pt x="0" y="384637"/>
                  </a:lnTo>
                  <a:close/>
                </a:path>
              </a:pathLst>
            </a:custGeom>
            <a:solidFill>
              <a:srgbClr val="FEBA32"/>
            </a:solidFill>
          </p:spPr>
        </p:sp>
        <p:sp>
          <p:nvSpPr>
            <p:cNvPr name="TextBox 14" id="14"/>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AutoShape 15" id="15"/>
          <p:cNvSpPr/>
          <p:nvPr/>
        </p:nvSpPr>
        <p:spPr>
          <a:xfrm>
            <a:off x="4707213" y="6921182"/>
            <a:ext cx="2188340" cy="14923"/>
          </a:xfrm>
          <a:prstGeom prst="line">
            <a:avLst/>
          </a:prstGeom>
          <a:ln cap="flat" w="85725">
            <a:solidFill>
              <a:srgbClr val="FEBA32"/>
            </a:solidFill>
            <a:prstDash val="solid"/>
            <a:headEnd type="none" len="sm" w="sm"/>
            <a:tailEnd type="none" len="sm" w="sm"/>
          </a:ln>
        </p:spPr>
      </p:sp>
      <p:sp>
        <p:nvSpPr>
          <p:cNvPr name="AutoShape 16" id="16"/>
          <p:cNvSpPr/>
          <p:nvPr/>
        </p:nvSpPr>
        <p:spPr>
          <a:xfrm flipV="true">
            <a:off x="11035787" y="6921182"/>
            <a:ext cx="2190750" cy="14923"/>
          </a:xfrm>
          <a:prstGeom prst="line">
            <a:avLst/>
          </a:prstGeom>
          <a:ln cap="flat" w="85725">
            <a:solidFill>
              <a:srgbClr val="FEBA32"/>
            </a:solidFill>
            <a:prstDash val="solid"/>
            <a:headEnd type="none" len="sm" w="sm"/>
            <a:tailEnd type="none" len="sm" w="sm"/>
          </a:ln>
        </p:spPr>
      </p:sp>
      <p:grpSp>
        <p:nvGrpSpPr>
          <p:cNvPr name="Group 17" id="17"/>
          <p:cNvGrpSpPr/>
          <p:nvPr/>
        </p:nvGrpSpPr>
        <p:grpSpPr>
          <a:xfrm rot="0">
            <a:off x="17200615" y="298796"/>
            <a:ext cx="2174770" cy="696247"/>
            <a:chOff x="0" y="0"/>
            <a:chExt cx="568013" cy="181848"/>
          </a:xfrm>
        </p:grpSpPr>
        <p:sp>
          <p:nvSpPr>
            <p:cNvPr name="Freeform 18" id="18"/>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19" id="19"/>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Freeform 20" id="20"/>
          <p:cNvSpPr/>
          <p:nvPr/>
        </p:nvSpPr>
        <p:spPr>
          <a:xfrm flipH="false" flipV="false" rot="0">
            <a:off x="2468255" y="5829471"/>
            <a:ext cx="801026" cy="792014"/>
          </a:xfrm>
          <a:custGeom>
            <a:avLst/>
            <a:gdLst/>
            <a:ahLst/>
            <a:cxnLst/>
            <a:rect r="r" b="b" t="t" l="l"/>
            <a:pathLst>
              <a:path h="792014" w="801026">
                <a:moveTo>
                  <a:pt x="0" y="0"/>
                </a:moveTo>
                <a:lnTo>
                  <a:pt x="801026" y="0"/>
                </a:lnTo>
                <a:lnTo>
                  <a:pt x="801026" y="792015"/>
                </a:lnTo>
                <a:lnTo>
                  <a:pt x="0" y="79201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1" id="21"/>
          <p:cNvSpPr/>
          <p:nvPr/>
        </p:nvSpPr>
        <p:spPr>
          <a:xfrm flipH="false" flipV="false" rot="0">
            <a:off x="8668115" y="5256286"/>
            <a:ext cx="769147" cy="832635"/>
          </a:xfrm>
          <a:custGeom>
            <a:avLst/>
            <a:gdLst/>
            <a:ahLst/>
            <a:cxnLst/>
            <a:rect r="r" b="b" t="t" l="l"/>
            <a:pathLst>
              <a:path h="832635" w="769147">
                <a:moveTo>
                  <a:pt x="0" y="0"/>
                </a:moveTo>
                <a:lnTo>
                  <a:pt x="769147" y="0"/>
                </a:lnTo>
                <a:lnTo>
                  <a:pt x="769147" y="832635"/>
                </a:lnTo>
                <a:lnTo>
                  <a:pt x="0" y="83263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2" id="22"/>
          <p:cNvSpPr/>
          <p:nvPr/>
        </p:nvSpPr>
        <p:spPr>
          <a:xfrm flipH="false" flipV="false" rot="0">
            <a:off x="14976734" y="5676769"/>
            <a:ext cx="561012" cy="591104"/>
          </a:xfrm>
          <a:custGeom>
            <a:avLst/>
            <a:gdLst/>
            <a:ahLst/>
            <a:cxnLst/>
            <a:rect r="r" b="b" t="t" l="l"/>
            <a:pathLst>
              <a:path h="591104" w="561012">
                <a:moveTo>
                  <a:pt x="0" y="0"/>
                </a:moveTo>
                <a:lnTo>
                  <a:pt x="561012" y="0"/>
                </a:lnTo>
                <a:lnTo>
                  <a:pt x="561012" y="591105"/>
                </a:lnTo>
                <a:lnTo>
                  <a:pt x="0" y="59110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3" id="23"/>
          <p:cNvSpPr txBox="true"/>
          <p:nvPr/>
        </p:nvSpPr>
        <p:spPr>
          <a:xfrm rot="0">
            <a:off x="1028700" y="408245"/>
            <a:ext cx="8115300" cy="2055134"/>
          </a:xfrm>
          <a:prstGeom prst="rect">
            <a:avLst/>
          </a:prstGeom>
        </p:spPr>
        <p:txBody>
          <a:bodyPr anchor="t" rtlCol="false" tIns="0" lIns="0" bIns="0" rIns="0">
            <a:spAutoFit/>
          </a:bodyPr>
          <a:lstStyle/>
          <a:p>
            <a:pPr marL="0" indent="0" lvl="0">
              <a:lnSpc>
                <a:spcPts val="8066"/>
              </a:lnSpc>
              <a:spcBef>
                <a:spcPct val="0"/>
              </a:spcBef>
            </a:pPr>
            <a:r>
              <a:rPr lang="en-US" sz="7333">
                <a:solidFill>
                  <a:srgbClr val="000000"/>
                </a:solidFill>
                <a:latin typeface="Oswald Bold"/>
              </a:rPr>
              <a:t>3-TIERED ARCHITECTURE</a:t>
            </a:r>
          </a:p>
        </p:txBody>
      </p:sp>
      <p:sp>
        <p:nvSpPr>
          <p:cNvPr name="TextBox 24" id="24"/>
          <p:cNvSpPr txBox="true"/>
          <p:nvPr/>
        </p:nvSpPr>
        <p:spPr>
          <a:xfrm rot="0">
            <a:off x="1028700" y="7070428"/>
            <a:ext cx="3680135" cy="1047649"/>
          </a:xfrm>
          <a:prstGeom prst="rect">
            <a:avLst/>
          </a:prstGeom>
        </p:spPr>
        <p:txBody>
          <a:bodyPr anchor="t" rtlCol="false" tIns="0" lIns="0" bIns="0" rIns="0">
            <a:spAutoFit/>
          </a:bodyPr>
          <a:lstStyle/>
          <a:p>
            <a:pPr algn="ctr">
              <a:lnSpc>
                <a:spcPts val="4116"/>
              </a:lnSpc>
            </a:pPr>
            <a:r>
              <a:rPr lang="en-US" sz="3742">
                <a:solidFill>
                  <a:srgbClr val="000000"/>
                </a:solidFill>
                <a:latin typeface="Oswald"/>
              </a:rPr>
              <a:t>CLIENT</a:t>
            </a:r>
          </a:p>
          <a:p>
            <a:pPr algn="ctr" marL="0" indent="0" lvl="0">
              <a:lnSpc>
                <a:spcPts val="4116"/>
              </a:lnSpc>
              <a:spcBef>
                <a:spcPct val="0"/>
              </a:spcBef>
            </a:pPr>
            <a:r>
              <a:rPr lang="en-US" sz="3742">
                <a:solidFill>
                  <a:srgbClr val="000000"/>
                </a:solidFill>
                <a:latin typeface="Oswald"/>
              </a:rPr>
              <a:t>(ie,chrome,firefox)</a:t>
            </a:r>
          </a:p>
        </p:txBody>
      </p:sp>
      <p:sp>
        <p:nvSpPr>
          <p:cNvPr name="TextBox 25" id="25"/>
          <p:cNvSpPr txBox="true"/>
          <p:nvPr/>
        </p:nvSpPr>
        <p:spPr>
          <a:xfrm rot="0">
            <a:off x="7756478" y="6305974"/>
            <a:ext cx="2415142" cy="1037590"/>
          </a:xfrm>
          <a:prstGeom prst="rect">
            <a:avLst/>
          </a:prstGeom>
        </p:spPr>
        <p:txBody>
          <a:bodyPr anchor="t" rtlCol="false" tIns="0" lIns="0" bIns="0" rIns="0">
            <a:spAutoFit/>
          </a:bodyPr>
          <a:lstStyle/>
          <a:p>
            <a:pPr algn="ctr" marL="0" indent="0" lvl="0">
              <a:lnSpc>
                <a:spcPts val="4069"/>
              </a:lnSpc>
              <a:spcBef>
                <a:spcPct val="0"/>
              </a:spcBef>
            </a:pPr>
            <a:r>
              <a:rPr lang="en-US" sz="3699">
                <a:solidFill>
                  <a:srgbClr val="000000"/>
                </a:solidFill>
                <a:latin typeface="Oswald"/>
              </a:rPr>
              <a:t>APPLICATION SERVER</a:t>
            </a:r>
          </a:p>
        </p:txBody>
      </p:sp>
      <p:sp>
        <p:nvSpPr>
          <p:cNvPr name="TextBox 26" id="26"/>
          <p:cNvSpPr txBox="true"/>
          <p:nvPr/>
        </p:nvSpPr>
        <p:spPr>
          <a:xfrm rot="0">
            <a:off x="13836592" y="6916421"/>
            <a:ext cx="2841296" cy="533997"/>
          </a:xfrm>
          <a:prstGeom prst="rect">
            <a:avLst/>
          </a:prstGeom>
        </p:spPr>
        <p:txBody>
          <a:bodyPr anchor="t" rtlCol="false" tIns="0" lIns="0" bIns="0" rIns="0">
            <a:spAutoFit/>
          </a:bodyPr>
          <a:lstStyle/>
          <a:p>
            <a:pPr algn="ctr" marL="0" indent="0" lvl="0">
              <a:lnSpc>
                <a:spcPts val="4179"/>
              </a:lnSpc>
              <a:spcBef>
                <a:spcPct val="0"/>
              </a:spcBef>
            </a:pPr>
            <a:r>
              <a:rPr lang="en-US" sz="3799">
                <a:solidFill>
                  <a:srgbClr val="000000"/>
                </a:solidFill>
                <a:latin typeface="Oswald"/>
              </a:rPr>
              <a:t>DATABASE</a:t>
            </a:r>
          </a:p>
        </p:txBody>
      </p:sp>
      <p:sp>
        <p:nvSpPr>
          <p:cNvPr name="TextBox 27" id="27"/>
          <p:cNvSpPr txBox="true"/>
          <p:nvPr/>
        </p:nvSpPr>
        <p:spPr>
          <a:xfrm rot="0">
            <a:off x="6895554" y="7820917"/>
            <a:ext cx="3887287" cy="379489"/>
          </a:xfrm>
          <a:prstGeom prst="rect">
            <a:avLst/>
          </a:prstGeom>
        </p:spPr>
        <p:txBody>
          <a:bodyPr anchor="t" rtlCol="false" tIns="0" lIns="0" bIns="0" rIns="0">
            <a:spAutoFit/>
          </a:bodyPr>
          <a:lstStyle/>
          <a:p>
            <a:pPr algn="ctr" marL="0" indent="0" lvl="0">
              <a:lnSpc>
                <a:spcPts val="2995"/>
              </a:lnSpc>
              <a:spcBef>
                <a:spcPct val="0"/>
              </a:spcBef>
            </a:pPr>
          </a:p>
        </p:txBody>
      </p:sp>
      <p:sp>
        <p:nvSpPr>
          <p:cNvPr name="TextBox 28" id="28"/>
          <p:cNvSpPr txBox="true"/>
          <p:nvPr/>
        </p:nvSpPr>
        <p:spPr>
          <a:xfrm rot="0">
            <a:off x="7092023" y="7591796"/>
            <a:ext cx="3690818" cy="784918"/>
          </a:xfrm>
          <a:prstGeom prst="rect">
            <a:avLst/>
          </a:prstGeom>
        </p:spPr>
        <p:txBody>
          <a:bodyPr anchor="t" rtlCol="false" tIns="0" lIns="0" bIns="0" rIns="0">
            <a:spAutoFit/>
          </a:bodyPr>
          <a:lstStyle/>
          <a:p>
            <a:pPr algn="ctr">
              <a:lnSpc>
                <a:spcPts val="3140"/>
              </a:lnSpc>
            </a:pPr>
            <a:r>
              <a:rPr lang="en-US" sz="2243">
                <a:solidFill>
                  <a:srgbClr val="000000"/>
                </a:solidFill>
                <a:latin typeface="Canva Sans Bold"/>
              </a:rPr>
              <a:t>(Apache,NGINX,IIS etc. with ASP,NET,Java EE,etc)</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454910" y="-603772"/>
            <a:ext cx="4967219" cy="11216898"/>
            <a:chOff x="0" y="0"/>
            <a:chExt cx="2117230" cy="4781095"/>
          </a:xfrm>
        </p:grpSpPr>
        <p:sp>
          <p:nvSpPr>
            <p:cNvPr name="Freeform 4" id="4"/>
            <p:cNvSpPr/>
            <p:nvPr/>
          </p:nvSpPr>
          <p:spPr>
            <a:xfrm flipH="false" flipV="false" rot="0">
              <a:off x="0" y="0"/>
              <a:ext cx="2117230" cy="4781095"/>
            </a:xfrm>
            <a:custGeom>
              <a:avLst/>
              <a:gdLst/>
              <a:ahLst/>
              <a:cxnLst/>
              <a:rect r="r" b="b" t="t" l="l"/>
              <a:pathLst>
                <a:path h="4781095" w="2117230">
                  <a:moveTo>
                    <a:pt x="0" y="0"/>
                  </a:moveTo>
                  <a:lnTo>
                    <a:pt x="2117230" y="0"/>
                  </a:lnTo>
                  <a:lnTo>
                    <a:pt x="2117230" y="4781095"/>
                  </a:lnTo>
                  <a:lnTo>
                    <a:pt x="0" y="4781095"/>
                  </a:lnTo>
                  <a:close/>
                </a:path>
              </a:pathLst>
            </a:custGeom>
            <a:solidFill>
              <a:srgbClr val="FEBA32"/>
            </a:solidFill>
          </p:spPr>
        </p:sp>
        <p:sp>
          <p:nvSpPr>
            <p:cNvPr name="TextBox 5" id="5"/>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2683198" y="5004677"/>
            <a:ext cx="6319181" cy="4455165"/>
            <a:chOff x="0" y="0"/>
            <a:chExt cx="692357" cy="488127"/>
          </a:xfrm>
        </p:grpSpPr>
        <p:sp>
          <p:nvSpPr>
            <p:cNvPr name="Freeform 7" id="7"/>
            <p:cNvSpPr/>
            <p:nvPr/>
          </p:nvSpPr>
          <p:spPr>
            <a:xfrm flipH="false" flipV="false" rot="0">
              <a:off x="0" y="0"/>
              <a:ext cx="692357" cy="488127"/>
            </a:xfrm>
            <a:custGeom>
              <a:avLst/>
              <a:gdLst/>
              <a:ahLst/>
              <a:cxnLst/>
              <a:rect r="r" b="b" t="t" l="l"/>
              <a:pathLst>
                <a:path h="488127" w="692357">
                  <a:moveTo>
                    <a:pt x="0" y="0"/>
                  </a:moveTo>
                  <a:lnTo>
                    <a:pt x="692357" y="0"/>
                  </a:lnTo>
                  <a:lnTo>
                    <a:pt x="692357" y="488127"/>
                  </a:lnTo>
                  <a:lnTo>
                    <a:pt x="0" y="488127"/>
                  </a:lnTo>
                  <a:close/>
                </a:path>
              </a:pathLst>
            </a:custGeom>
            <a:solidFill>
              <a:srgbClr val="000000"/>
            </a:solidFill>
          </p:spPr>
        </p:sp>
        <p:sp>
          <p:nvSpPr>
            <p:cNvPr name="TextBox 8" id="8"/>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9" id="9"/>
          <p:cNvGrpSpPr/>
          <p:nvPr/>
        </p:nvGrpSpPr>
        <p:grpSpPr>
          <a:xfrm rot="0">
            <a:off x="2465038" y="4744973"/>
            <a:ext cx="6319181" cy="4455165"/>
            <a:chOff x="0" y="0"/>
            <a:chExt cx="692357" cy="488127"/>
          </a:xfrm>
        </p:grpSpPr>
        <p:sp>
          <p:nvSpPr>
            <p:cNvPr name="Freeform 10" id="10"/>
            <p:cNvSpPr/>
            <p:nvPr/>
          </p:nvSpPr>
          <p:spPr>
            <a:xfrm flipH="false" flipV="false" rot="0">
              <a:off x="0" y="0"/>
              <a:ext cx="692357" cy="488127"/>
            </a:xfrm>
            <a:custGeom>
              <a:avLst/>
              <a:gdLst/>
              <a:ahLst/>
              <a:cxnLst/>
              <a:rect r="r" b="b" t="t" l="l"/>
              <a:pathLst>
                <a:path h="488127" w="692357">
                  <a:moveTo>
                    <a:pt x="0" y="0"/>
                  </a:moveTo>
                  <a:lnTo>
                    <a:pt x="692357" y="0"/>
                  </a:lnTo>
                  <a:lnTo>
                    <a:pt x="692357" y="488127"/>
                  </a:lnTo>
                  <a:lnTo>
                    <a:pt x="0" y="488127"/>
                  </a:lnTo>
                  <a:close/>
                </a:path>
              </a:pathLst>
            </a:custGeom>
            <a:solidFill>
              <a:srgbClr val="FFFFFF"/>
            </a:solidFill>
          </p:spPr>
        </p:sp>
        <p:sp>
          <p:nvSpPr>
            <p:cNvPr name="TextBox 11" id="11"/>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2" id="12"/>
          <p:cNvGrpSpPr/>
          <p:nvPr/>
        </p:nvGrpSpPr>
        <p:grpSpPr>
          <a:xfrm rot="0">
            <a:off x="9922079" y="5004677"/>
            <a:ext cx="6319181" cy="4455165"/>
            <a:chOff x="0" y="0"/>
            <a:chExt cx="692357" cy="488127"/>
          </a:xfrm>
        </p:grpSpPr>
        <p:sp>
          <p:nvSpPr>
            <p:cNvPr name="Freeform 13" id="13"/>
            <p:cNvSpPr/>
            <p:nvPr/>
          </p:nvSpPr>
          <p:spPr>
            <a:xfrm flipH="false" flipV="false" rot="0">
              <a:off x="0" y="0"/>
              <a:ext cx="692357" cy="488127"/>
            </a:xfrm>
            <a:custGeom>
              <a:avLst/>
              <a:gdLst/>
              <a:ahLst/>
              <a:cxnLst/>
              <a:rect r="r" b="b" t="t" l="l"/>
              <a:pathLst>
                <a:path h="488127" w="692357">
                  <a:moveTo>
                    <a:pt x="0" y="0"/>
                  </a:moveTo>
                  <a:lnTo>
                    <a:pt x="692357" y="0"/>
                  </a:lnTo>
                  <a:lnTo>
                    <a:pt x="692357" y="488127"/>
                  </a:lnTo>
                  <a:lnTo>
                    <a:pt x="0" y="488127"/>
                  </a:lnTo>
                  <a:close/>
                </a:path>
              </a:pathLst>
            </a:custGeom>
            <a:solidFill>
              <a:srgbClr val="000000"/>
            </a:solidFill>
          </p:spPr>
        </p:sp>
        <p:sp>
          <p:nvSpPr>
            <p:cNvPr name="TextBox 14" id="14"/>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5" id="15"/>
          <p:cNvGrpSpPr/>
          <p:nvPr/>
        </p:nvGrpSpPr>
        <p:grpSpPr>
          <a:xfrm rot="0">
            <a:off x="9703920" y="4744973"/>
            <a:ext cx="6319181" cy="4455165"/>
            <a:chOff x="0" y="0"/>
            <a:chExt cx="692357" cy="488127"/>
          </a:xfrm>
        </p:grpSpPr>
        <p:sp>
          <p:nvSpPr>
            <p:cNvPr name="Freeform 16" id="16"/>
            <p:cNvSpPr/>
            <p:nvPr/>
          </p:nvSpPr>
          <p:spPr>
            <a:xfrm flipH="false" flipV="false" rot="0">
              <a:off x="0" y="0"/>
              <a:ext cx="692357" cy="488127"/>
            </a:xfrm>
            <a:custGeom>
              <a:avLst/>
              <a:gdLst/>
              <a:ahLst/>
              <a:cxnLst/>
              <a:rect r="r" b="b" t="t" l="l"/>
              <a:pathLst>
                <a:path h="488127" w="692357">
                  <a:moveTo>
                    <a:pt x="0" y="0"/>
                  </a:moveTo>
                  <a:lnTo>
                    <a:pt x="692357" y="0"/>
                  </a:lnTo>
                  <a:lnTo>
                    <a:pt x="692357" y="488127"/>
                  </a:lnTo>
                  <a:lnTo>
                    <a:pt x="0" y="488127"/>
                  </a:lnTo>
                  <a:close/>
                </a:path>
              </a:pathLst>
            </a:custGeom>
            <a:solidFill>
              <a:srgbClr val="FFFFFF"/>
            </a:solidFill>
          </p:spPr>
        </p:sp>
        <p:sp>
          <p:nvSpPr>
            <p:cNvPr name="TextBox 17" id="17"/>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TextBox 18" id="18"/>
          <p:cNvSpPr txBox="true"/>
          <p:nvPr/>
        </p:nvSpPr>
        <p:spPr>
          <a:xfrm rot="0">
            <a:off x="3004432" y="6205419"/>
            <a:ext cx="5383265" cy="2517414"/>
          </a:xfrm>
          <a:prstGeom prst="rect">
            <a:avLst/>
          </a:prstGeom>
        </p:spPr>
        <p:txBody>
          <a:bodyPr anchor="t" rtlCol="false" tIns="0" lIns="0" bIns="0" rIns="0">
            <a:spAutoFit/>
          </a:bodyPr>
          <a:lstStyle/>
          <a:p>
            <a:pPr algn="l" marL="0" indent="0" lvl="0">
              <a:lnSpc>
                <a:spcPts val="5092"/>
              </a:lnSpc>
            </a:pPr>
            <a:r>
              <a:rPr lang="en-US" sz="3013" spc="-90">
                <a:solidFill>
                  <a:srgbClr val="000000"/>
                </a:solidFill>
                <a:latin typeface="Arimo"/>
              </a:rPr>
              <a:t>Provides an organized way of managing ,retrieving, and storing from a collection of logically related information</a:t>
            </a:r>
          </a:p>
        </p:txBody>
      </p:sp>
      <p:sp>
        <p:nvSpPr>
          <p:cNvPr name="TextBox 19" id="19"/>
          <p:cNvSpPr txBox="true"/>
          <p:nvPr/>
        </p:nvSpPr>
        <p:spPr>
          <a:xfrm rot="0">
            <a:off x="1089235" y="932669"/>
            <a:ext cx="14647588" cy="3297983"/>
          </a:xfrm>
          <a:prstGeom prst="rect">
            <a:avLst/>
          </a:prstGeom>
        </p:spPr>
        <p:txBody>
          <a:bodyPr anchor="t" rtlCol="false" tIns="0" lIns="0" bIns="0" rIns="0">
            <a:spAutoFit/>
          </a:bodyPr>
          <a:lstStyle/>
          <a:p>
            <a:pPr algn="l" marL="0" indent="0" lvl="0">
              <a:lnSpc>
                <a:spcPts val="12630"/>
              </a:lnSpc>
              <a:spcBef>
                <a:spcPct val="0"/>
              </a:spcBef>
            </a:pPr>
            <a:r>
              <a:rPr lang="en-US" sz="13021">
                <a:solidFill>
                  <a:srgbClr val="000000"/>
                </a:solidFill>
                <a:latin typeface="Oswald Bold"/>
              </a:rPr>
              <a:t>DIFFERENCE BETWEEN DBMS &amp; RDBMS</a:t>
            </a:r>
          </a:p>
        </p:txBody>
      </p:sp>
      <p:sp>
        <p:nvSpPr>
          <p:cNvPr name="TextBox 20" id="20"/>
          <p:cNvSpPr txBox="true"/>
          <p:nvPr/>
        </p:nvSpPr>
        <p:spPr>
          <a:xfrm rot="0">
            <a:off x="3004432" y="5283481"/>
            <a:ext cx="5383265" cy="664982"/>
          </a:xfrm>
          <a:prstGeom prst="rect">
            <a:avLst/>
          </a:prstGeom>
        </p:spPr>
        <p:txBody>
          <a:bodyPr anchor="t" rtlCol="false" tIns="0" lIns="0" bIns="0" rIns="0">
            <a:spAutoFit/>
          </a:bodyPr>
          <a:lstStyle/>
          <a:p>
            <a:pPr marL="0" indent="0" lvl="0">
              <a:lnSpc>
                <a:spcPts val="5175"/>
              </a:lnSpc>
              <a:spcBef>
                <a:spcPct val="0"/>
              </a:spcBef>
            </a:pPr>
            <a:r>
              <a:rPr lang="en-US" sz="4705">
                <a:solidFill>
                  <a:srgbClr val="000000"/>
                </a:solidFill>
                <a:latin typeface="Oswald Bold"/>
              </a:rPr>
              <a:t>DBMS</a:t>
            </a:r>
          </a:p>
        </p:txBody>
      </p:sp>
      <p:sp>
        <p:nvSpPr>
          <p:cNvPr name="TextBox 21" id="21"/>
          <p:cNvSpPr txBox="true"/>
          <p:nvPr/>
        </p:nvSpPr>
        <p:spPr>
          <a:xfrm rot="0">
            <a:off x="10113493" y="6233994"/>
            <a:ext cx="5623330" cy="1757466"/>
          </a:xfrm>
          <a:prstGeom prst="rect">
            <a:avLst/>
          </a:prstGeom>
        </p:spPr>
        <p:txBody>
          <a:bodyPr anchor="t" rtlCol="false" tIns="0" lIns="0" bIns="0" rIns="0">
            <a:spAutoFit/>
          </a:bodyPr>
          <a:lstStyle/>
          <a:p>
            <a:pPr algn="l" marL="0" indent="0" lvl="0">
              <a:lnSpc>
                <a:spcPts val="4701"/>
              </a:lnSpc>
            </a:pPr>
            <a:r>
              <a:rPr lang="en-US" sz="3013" spc="-90">
                <a:solidFill>
                  <a:srgbClr val="000000"/>
                </a:solidFill>
                <a:latin typeface="Arimo"/>
              </a:rPr>
              <a:t>Provides the same as that of DBMS, but it provides relational integrity</a:t>
            </a:r>
          </a:p>
        </p:txBody>
      </p:sp>
      <p:sp>
        <p:nvSpPr>
          <p:cNvPr name="TextBox 22" id="22"/>
          <p:cNvSpPr txBox="true"/>
          <p:nvPr/>
        </p:nvSpPr>
        <p:spPr>
          <a:xfrm rot="0">
            <a:off x="10233525" y="5283481"/>
            <a:ext cx="5383265" cy="664982"/>
          </a:xfrm>
          <a:prstGeom prst="rect">
            <a:avLst/>
          </a:prstGeom>
        </p:spPr>
        <p:txBody>
          <a:bodyPr anchor="t" rtlCol="false" tIns="0" lIns="0" bIns="0" rIns="0">
            <a:spAutoFit/>
          </a:bodyPr>
          <a:lstStyle/>
          <a:p>
            <a:pPr marL="0" indent="0" lvl="0">
              <a:lnSpc>
                <a:spcPts val="5175"/>
              </a:lnSpc>
              <a:spcBef>
                <a:spcPct val="0"/>
              </a:spcBef>
            </a:pPr>
            <a:r>
              <a:rPr lang="en-US" sz="4705">
                <a:solidFill>
                  <a:srgbClr val="000000"/>
                </a:solidFill>
                <a:latin typeface="Oswald Bold"/>
              </a:rPr>
              <a:t>RDBMS</a:t>
            </a:r>
          </a:p>
        </p:txBody>
      </p:sp>
      <p:grpSp>
        <p:nvGrpSpPr>
          <p:cNvPr name="Group 23" id="23"/>
          <p:cNvGrpSpPr/>
          <p:nvPr/>
        </p:nvGrpSpPr>
        <p:grpSpPr>
          <a:xfrm rot="0">
            <a:off x="17200615" y="298796"/>
            <a:ext cx="2174770" cy="696247"/>
            <a:chOff x="0" y="0"/>
            <a:chExt cx="568013" cy="181848"/>
          </a:xfrm>
        </p:grpSpPr>
        <p:sp>
          <p:nvSpPr>
            <p:cNvPr name="Freeform 24" id="24"/>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25" id="25"/>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Freeform 26" id="26"/>
          <p:cNvSpPr/>
          <p:nvPr/>
        </p:nvSpPr>
        <p:spPr>
          <a:xfrm flipH="false" flipV="false" rot="0">
            <a:off x="17607010" y="442136"/>
            <a:ext cx="462788" cy="409567"/>
          </a:xfrm>
          <a:custGeom>
            <a:avLst/>
            <a:gdLst/>
            <a:ahLst/>
            <a:cxnLst/>
            <a:rect r="r" b="b" t="t" l="l"/>
            <a:pathLst>
              <a:path h="409567" w="462788">
                <a:moveTo>
                  <a:pt x="0" y="0"/>
                </a:moveTo>
                <a:lnTo>
                  <a:pt x="462788" y="0"/>
                </a:lnTo>
                <a:lnTo>
                  <a:pt x="462788" y="409567"/>
                </a:lnTo>
                <a:lnTo>
                  <a:pt x="0" y="40956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11153556" y="0"/>
            <a:ext cx="7134444" cy="10287000"/>
            <a:chOff x="0" y="0"/>
            <a:chExt cx="9512593" cy="13716000"/>
          </a:xfrm>
        </p:grpSpPr>
        <p:pic>
          <p:nvPicPr>
            <p:cNvPr name="Picture 3" id="3"/>
            <p:cNvPicPr>
              <a:picLocks noChangeAspect="true"/>
            </p:cNvPicPr>
            <p:nvPr/>
          </p:nvPicPr>
          <p:blipFill>
            <a:blip r:embed="rId2"/>
            <a:srcRect l="26835" t="0" r="26835" b="0"/>
            <a:stretch>
              <a:fillRect/>
            </a:stretch>
          </p:blipFill>
          <p:spPr>
            <a:xfrm flipH="false" flipV="false">
              <a:off x="0" y="0"/>
              <a:ext cx="9512593" cy="13716000"/>
            </a:xfrm>
            <a:prstGeom prst="rect">
              <a:avLst/>
            </a:prstGeom>
          </p:spPr>
        </p:pic>
      </p:grpSp>
      <p:grpSp>
        <p:nvGrpSpPr>
          <p:cNvPr name="Group 4" id="4"/>
          <p:cNvGrpSpPr/>
          <p:nvPr/>
        </p:nvGrpSpPr>
        <p:grpSpPr>
          <a:xfrm rot="0">
            <a:off x="1439199" y="1692342"/>
            <a:ext cx="11743947" cy="7418473"/>
            <a:chOff x="0" y="0"/>
            <a:chExt cx="1286718" cy="812800"/>
          </a:xfrm>
        </p:grpSpPr>
        <p:sp>
          <p:nvSpPr>
            <p:cNvPr name="Freeform 5" id="5"/>
            <p:cNvSpPr/>
            <p:nvPr/>
          </p:nvSpPr>
          <p:spPr>
            <a:xfrm flipH="false" flipV="false" rot="0">
              <a:off x="0" y="0"/>
              <a:ext cx="1286718" cy="812800"/>
            </a:xfrm>
            <a:custGeom>
              <a:avLst/>
              <a:gdLst/>
              <a:ahLst/>
              <a:cxnLst/>
              <a:rect r="r" b="b" t="t" l="l"/>
              <a:pathLst>
                <a:path h="812800" w="1286718">
                  <a:moveTo>
                    <a:pt x="0" y="0"/>
                  </a:moveTo>
                  <a:lnTo>
                    <a:pt x="1286718" y="0"/>
                  </a:lnTo>
                  <a:lnTo>
                    <a:pt x="1286718" y="812800"/>
                  </a:lnTo>
                  <a:lnTo>
                    <a:pt x="0" y="812800"/>
                  </a:lnTo>
                  <a:close/>
                </a:path>
              </a:pathLst>
            </a:custGeom>
            <a:solidFill>
              <a:srgbClr val="FEBA32"/>
            </a:solidFill>
          </p:spPr>
        </p:sp>
        <p:sp>
          <p:nvSpPr>
            <p:cNvPr name="TextBox 6" id="6"/>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7" id="7"/>
          <p:cNvGrpSpPr/>
          <p:nvPr/>
        </p:nvGrpSpPr>
        <p:grpSpPr>
          <a:xfrm rot="0">
            <a:off x="1028700" y="1286779"/>
            <a:ext cx="11743947" cy="7418473"/>
            <a:chOff x="0" y="0"/>
            <a:chExt cx="1286718" cy="812800"/>
          </a:xfrm>
        </p:grpSpPr>
        <p:sp>
          <p:nvSpPr>
            <p:cNvPr name="Freeform 8" id="8"/>
            <p:cNvSpPr/>
            <p:nvPr/>
          </p:nvSpPr>
          <p:spPr>
            <a:xfrm flipH="false" flipV="false" rot="0">
              <a:off x="0" y="0"/>
              <a:ext cx="1286718" cy="812800"/>
            </a:xfrm>
            <a:custGeom>
              <a:avLst/>
              <a:gdLst/>
              <a:ahLst/>
              <a:cxnLst/>
              <a:rect r="r" b="b" t="t" l="l"/>
              <a:pathLst>
                <a:path h="812800" w="1286718">
                  <a:moveTo>
                    <a:pt x="0" y="0"/>
                  </a:moveTo>
                  <a:lnTo>
                    <a:pt x="1286718" y="0"/>
                  </a:lnTo>
                  <a:lnTo>
                    <a:pt x="1286718" y="812800"/>
                  </a:lnTo>
                  <a:lnTo>
                    <a:pt x="0" y="812800"/>
                  </a:lnTo>
                  <a:close/>
                </a:path>
              </a:pathLst>
            </a:custGeom>
            <a:solidFill>
              <a:srgbClr val="FFFFFF"/>
            </a:solidFill>
          </p:spPr>
        </p:sp>
        <p:sp>
          <p:nvSpPr>
            <p:cNvPr name="TextBox 9" id="9"/>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Freeform 10" id="10"/>
          <p:cNvSpPr/>
          <p:nvPr/>
        </p:nvSpPr>
        <p:spPr>
          <a:xfrm flipH="true" flipV="false" rot="0">
            <a:off x="15130502" y="7596168"/>
            <a:ext cx="2405333" cy="1828053"/>
          </a:xfrm>
          <a:custGeom>
            <a:avLst/>
            <a:gdLst/>
            <a:ahLst/>
            <a:cxnLst/>
            <a:rect r="r" b="b" t="t" l="l"/>
            <a:pathLst>
              <a:path h="1828053" w="2405333">
                <a:moveTo>
                  <a:pt x="2405332" y="0"/>
                </a:moveTo>
                <a:lnTo>
                  <a:pt x="0" y="0"/>
                </a:lnTo>
                <a:lnTo>
                  <a:pt x="0" y="1828053"/>
                </a:lnTo>
                <a:lnTo>
                  <a:pt x="2405332" y="1828053"/>
                </a:lnTo>
                <a:lnTo>
                  <a:pt x="2405332"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1" id="11"/>
          <p:cNvGrpSpPr/>
          <p:nvPr/>
        </p:nvGrpSpPr>
        <p:grpSpPr>
          <a:xfrm rot="0">
            <a:off x="17200615" y="298796"/>
            <a:ext cx="2174770" cy="696247"/>
            <a:chOff x="0" y="0"/>
            <a:chExt cx="568013" cy="181848"/>
          </a:xfrm>
        </p:grpSpPr>
        <p:sp>
          <p:nvSpPr>
            <p:cNvPr name="Freeform 12" id="12"/>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13" id="13"/>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TextBox 14" id="14"/>
          <p:cNvSpPr txBox="true"/>
          <p:nvPr/>
        </p:nvSpPr>
        <p:spPr>
          <a:xfrm rot="0">
            <a:off x="1439199" y="4348272"/>
            <a:ext cx="10980460" cy="2795409"/>
          </a:xfrm>
          <a:prstGeom prst="rect">
            <a:avLst/>
          </a:prstGeom>
        </p:spPr>
        <p:txBody>
          <a:bodyPr anchor="t" rtlCol="false" tIns="0" lIns="0" bIns="0" rIns="0">
            <a:spAutoFit/>
          </a:bodyPr>
          <a:lstStyle/>
          <a:p>
            <a:pPr algn="l" marL="0" indent="0" lvl="0">
              <a:lnSpc>
                <a:spcPts val="5558"/>
              </a:lnSpc>
            </a:pPr>
            <a:r>
              <a:rPr lang="en-US" sz="3288">
                <a:solidFill>
                  <a:srgbClr val="000000"/>
                </a:solidFill>
                <a:latin typeface="Arimo"/>
              </a:rPr>
              <a:t>A software application that interacts with databases, application, and users to capture and analyze the required data. The data stored in the database can be retrieved, deleted and modified based on the client’s requirement.</a:t>
            </a:r>
          </a:p>
        </p:txBody>
      </p:sp>
      <p:sp>
        <p:nvSpPr>
          <p:cNvPr name="TextBox 15" id="15"/>
          <p:cNvSpPr txBox="true"/>
          <p:nvPr/>
        </p:nvSpPr>
        <p:spPr>
          <a:xfrm rot="0">
            <a:off x="1439199" y="2212599"/>
            <a:ext cx="10588692" cy="1352571"/>
          </a:xfrm>
          <a:prstGeom prst="rect">
            <a:avLst/>
          </a:prstGeom>
        </p:spPr>
        <p:txBody>
          <a:bodyPr anchor="t" rtlCol="false" tIns="0" lIns="0" bIns="0" rIns="0">
            <a:spAutoFit/>
          </a:bodyPr>
          <a:lstStyle/>
          <a:p>
            <a:pPr algn="l" marL="0" indent="0" lvl="0">
              <a:lnSpc>
                <a:spcPts val="10124"/>
              </a:lnSpc>
              <a:spcBef>
                <a:spcPct val="0"/>
              </a:spcBef>
            </a:pPr>
            <a:r>
              <a:rPr lang="en-US" sz="10438">
                <a:solidFill>
                  <a:srgbClr val="000000"/>
                </a:solidFill>
                <a:latin typeface="Oswald Bold"/>
              </a:rPr>
              <a:t>EXPLAIN DATABASE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5400000">
            <a:off x="7447948" y="-8132575"/>
            <a:ext cx="3392104" cy="19476059"/>
            <a:chOff x="0" y="0"/>
            <a:chExt cx="1445852" cy="8301484"/>
          </a:xfrm>
        </p:grpSpPr>
        <p:sp>
          <p:nvSpPr>
            <p:cNvPr name="Freeform 3" id="3"/>
            <p:cNvSpPr/>
            <p:nvPr/>
          </p:nvSpPr>
          <p:spPr>
            <a:xfrm flipH="false" flipV="false" rot="0">
              <a:off x="0" y="0"/>
              <a:ext cx="1445852" cy="8301484"/>
            </a:xfrm>
            <a:custGeom>
              <a:avLst/>
              <a:gdLst/>
              <a:ahLst/>
              <a:cxnLst/>
              <a:rect r="r" b="b" t="t" l="l"/>
              <a:pathLst>
                <a:path h="8301484" w="1445852">
                  <a:moveTo>
                    <a:pt x="0" y="0"/>
                  </a:moveTo>
                  <a:lnTo>
                    <a:pt x="1445852" y="0"/>
                  </a:lnTo>
                  <a:lnTo>
                    <a:pt x="1445852" y="8301484"/>
                  </a:lnTo>
                  <a:lnTo>
                    <a:pt x="0" y="8301484"/>
                  </a:lnTo>
                  <a:close/>
                </a:path>
              </a:pathLst>
            </a:custGeom>
            <a:solidFill>
              <a:srgbClr val="FEBA32"/>
            </a:solidFill>
          </p:spPr>
        </p:sp>
        <p:sp>
          <p:nvSpPr>
            <p:cNvPr name="TextBox 4" id="4"/>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AutoShape 5" id="5"/>
          <p:cNvSpPr/>
          <p:nvPr/>
        </p:nvSpPr>
        <p:spPr>
          <a:xfrm flipH="true">
            <a:off x="3102933" y="6235310"/>
            <a:ext cx="0" cy="897410"/>
          </a:xfrm>
          <a:prstGeom prst="line">
            <a:avLst/>
          </a:prstGeom>
          <a:ln cap="flat" w="38100">
            <a:solidFill>
              <a:srgbClr val="000000"/>
            </a:solidFill>
            <a:prstDash val="solid"/>
            <a:headEnd type="none" len="sm" w="sm"/>
            <a:tailEnd type="none" len="sm" w="sm"/>
          </a:ln>
        </p:spPr>
      </p:sp>
      <p:sp>
        <p:nvSpPr>
          <p:cNvPr name="AutoShape 6" id="6"/>
          <p:cNvSpPr/>
          <p:nvPr/>
        </p:nvSpPr>
        <p:spPr>
          <a:xfrm flipH="true">
            <a:off x="7047518" y="6235310"/>
            <a:ext cx="0" cy="897410"/>
          </a:xfrm>
          <a:prstGeom prst="line">
            <a:avLst/>
          </a:prstGeom>
          <a:ln cap="flat" w="38100">
            <a:solidFill>
              <a:srgbClr val="000000"/>
            </a:solidFill>
            <a:prstDash val="solid"/>
            <a:headEnd type="none" len="sm" w="sm"/>
            <a:tailEnd type="none" len="sm" w="sm"/>
          </a:ln>
        </p:spPr>
      </p:sp>
      <p:sp>
        <p:nvSpPr>
          <p:cNvPr name="AutoShape 7" id="7"/>
          <p:cNvSpPr/>
          <p:nvPr/>
        </p:nvSpPr>
        <p:spPr>
          <a:xfrm flipH="true">
            <a:off x="11060960" y="6235310"/>
            <a:ext cx="0" cy="897410"/>
          </a:xfrm>
          <a:prstGeom prst="line">
            <a:avLst/>
          </a:prstGeom>
          <a:ln cap="flat" w="38100">
            <a:solidFill>
              <a:srgbClr val="000000"/>
            </a:solidFill>
            <a:prstDash val="solid"/>
            <a:headEnd type="none" len="sm" w="sm"/>
            <a:tailEnd type="none" len="sm" w="sm"/>
          </a:ln>
        </p:spPr>
      </p:sp>
      <p:sp>
        <p:nvSpPr>
          <p:cNvPr name="AutoShape 8" id="8"/>
          <p:cNvSpPr/>
          <p:nvPr/>
        </p:nvSpPr>
        <p:spPr>
          <a:xfrm flipH="true">
            <a:off x="15024786" y="6235310"/>
            <a:ext cx="0" cy="897410"/>
          </a:xfrm>
          <a:prstGeom prst="line">
            <a:avLst/>
          </a:prstGeom>
          <a:ln cap="flat" w="38100">
            <a:solidFill>
              <a:srgbClr val="000000"/>
            </a:solidFill>
            <a:prstDash val="solid"/>
            <a:headEnd type="none" len="sm" w="sm"/>
            <a:tailEnd type="none" len="sm" w="sm"/>
          </a:ln>
        </p:spPr>
      </p:sp>
      <p:sp>
        <p:nvSpPr>
          <p:cNvPr name="AutoShape 9" id="9"/>
          <p:cNvSpPr/>
          <p:nvPr/>
        </p:nvSpPr>
        <p:spPr>
          <a:xfrm flipV="true">
            <a:off x="1049215" y="7113670"/>
            <a:ext cx="16210085" cy="0"/>
          </a:xfrm>
          <a:prstGeom prst="line">
            <a:avLst/>
          </a:prstGeom>
          <a:ln cap="flat" w="38100">
            <a:solidFill>
              <a:srgbClr val="000000"/>
            </a:solidFill>
            <a:prstDash val="solid"/>
            <a:headEnd type="oval" len="lg" w="lg"/>
            <a:tailEnd type="oval" len="lg" w="lg"/>
          </a:ln>
        </p:spPr>
      </p:sp>
      <p:grpSp>
        <p:nvGrpSpPr>
          <p:cNvPr name="Group 10" id="10"/>
          <p:cNvGrpSpPr/>
          <p:nvPr/>
        </p:nvGrpSpPr>
        <p:grpSpPr>
          <a:xfrm rot="0">
            <a:off x="2000567" y="4377832"/>
            <a:ext cx="2145883" cy="2145883"/>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2" id="12"/>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3" id="13"/>
          <p:cNvGrpSpPr/>
          <p:nvPr/>
        </p:nvGrpSpPr>
        <p:grpSpPr>
          <a:xfrm rot="0">
            <a:off x="5977976" y="4377832"/>
            <a:ext cx="2145883" cy="2145883"/>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5" id="15"/>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6" id="16"/>
          <p:cNvGrpSpPr/>
          <p:nvPr/>
        </p:nvGrpSpPr>
        <p:grpSpPr>
          <a:xfrm rot="0">
            <a:off x="9955386" y="4377832"/>
            <a:ext cx="2145883" cy="2145883"/>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8" id="18"/>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9" id="19"/>
          <p:cNvGrpSpPr/>
          <p:nvPr/>
        </p:nvGrpSpPr>
        <p:grpSpPr>
          <a:xfrm rot="0">
            <a:off x="13932795" y="4377832"/>
            <a:ext cx="2145883" cy="2145883"/>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21" id="21"/>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sp>
        <p:nvSpPr>
          <p:cNvPr name="Freeform 22" id="22"/>
          <p:cNvSpPr/>
          <p:nvPr/>
        </p:nvSpPr>
        <p:spPr>
          <a:xfrm flipH="false" flipV="false" rot="0">
            <a:off x="0" y="-813293"/>
            <a:ext cx="18288000" cy="4114800"/>
          </a:xfrm>
          <a:custGeom>
            <a:avLst/>
            <a:gdLst/>
            <a:ahLst/>
            <a:cxnLst/>
            <a:rect r="r" b="b" t="t" l="l"/>
            <a:pathLst>
              <a:path h="4114800" w="18288000">
                <a:moveTo>
                  <a:pt x="0" y="0"/>
                </a:moveTo>
                <a:lnTo>
                  <a:pt x="18288000" y="0"/>
                </a:lnTo>
                <a:lnTo>
                  <a:pt x="18288000" y="4114800"/>
                </a:lnTo>
                <a:lnTo>
                  <a:pt x="0" y="4114800"/>
                </a:lnTo>
                <a:lnTo>
                  <a:pt x="0" y="0"/>
                </a:lnTo>
                <a:close/>
              </a:path>
            </a:pathLst>
          </a:custGeom>
          <a:blipFill>
            <a:blip r:embed="rId2">
              <a:alphaModFix amt="9999"/>
            </a:blip>
            <a:stretch>
              <a:fillRect l="0" t="-70788" r="0" b="-125507"/>
            </a:stretch>
          </a:blipFill>
        </p:spPr>
      </p:sp>
      <p:sp>
        <p:nvSpPr>
          <p:cNvPr name="TextBox 23" id="23"/>
          <p:cNvSpPr txBox="true"/>
          <p:nvPr/>
        </p:nvSpPr>
        <p:spPr>
          <a:xfrm rot="0">
            <a:off x="3244164" y="1200317"/>
            <a:ext cx="11799672" cy="1168937"/>
          </a:xfrm>
          <a:prstGeom prst="rect">
            <a:avLst/>
          </a:prstGeom>
        </p:spPr>
        <p:txBody>
          <a:bodyPr anchor="t" rtlCol="false" tIns="0" lIns="0" bIns="0" rIns="0">
            <a:spAutoFit/>
          </a:bodyPr>
          <a:lstStyle/>
          <a:p>
            <a:pPr algn="ctr" marL="0" indent="0" lvl="0">
              <a:lnSpc>
                <a:spcPts val="9042"/>
              </a:lnSpc>
              <a:spcBef>
                <a:spcPct val="0"/>
              </a:spcBef>
            </a:pPr>
            <a:r>
              <a:rPr lang="en-US" sz="8220">
                <a:solidFill>
                  <a:srgbClr val="000000"/>
                </a:solidFill>
                <a:latin typeface="Oswald Bold"/>
              </a:rPr>
              <a:t>TYPES OF DBMS</a:t>
            </a:r>
          </a:p>
        </p:txBody>
      </p:sp>
      <p:sp>
        <p:nvSpPr>
          <p:cNvPr name="TextBox 24" id="24"/>
          <p:cNvSpPr txBox="true"/>
          <p:nvPr/>
        </p:nvSpPr>
        <p:spPr>
          <a:xfrm rot="0">
            <a:off x="523501" y="8220710"/>
            <a:ext cx="4877755" cy="2008505"/>
          </a:xfrm>
          <a:prstGeom prst="rect">
            <a:avLst/>
          </a:prstGeom>
        </p:spPr>
        <p:txBody>
          <a:bodyPr anchor="t" rtlCol="false" tIns="0" lIns="0" bIns="0" rIns="0">
            <a:spAutoFit/>
          </a:bodyPr>
          <a:lstStyle/>
          <a:p>
            <a:pPr marL="0" indent="0" lvl="0">
              <a:lnSpc>
                <a:spcPts val="3220"/>
              </a:lnSpc>
              <a:spcBef>
                <a:spcPct val="0"/>
              </a:spcBef>
            </a:pPr>
            <a:r>
              <a:rPr lang="en-US" sz="2300" spc="-69">
                <a:solidFill>
                  <a:srgbClr val="000000"/>
                </a:solidFill>
                <a:latin typeface="Arimo"/>
              </a:rPr>
              <a:t>This type of DBMS, uses a structure which allows the users to access data in relation to another piece of data in a database. In this type of DBMS, data is stored in the form of tables.</a:t>
            </a:r>
          </a:p>
        </p:txBody>
      </p:sp>
      <p:sp>
        <p:nvSpPr>
          <p:cNvPr name="TextBox 25" id="25"/>
          <p:cNvSpPr txBox="true"/>
          <p:nvPr/>
        </p:nvSpPr>
        <p:spPr>
          <a:xfrm rot="0">
            <a:off x="5546215" y="8220710"/>
            <a:ext cx="4409171" cy="2008505"/>
          </a:xfrm>
          <a:prstGeom prst="rect">
            <a:avLst/>
          </a:prstGeom>
        </p:spPr>
        <p:txBody>
          <a:bodyPr anchor="t" rtlCol="false" tIns="0" lIns="0" bIns="0" rIns="0">
            <a:spAutoFit/>
          </a:bodyPr>
          <a:lstStyle/>
          <a:p>
            <a:pPr marL="0" indent="0" lvl="0">
              <a:lnSpc>
                <a:spcPts val="3220"/>
              </a:lnSpc>
              <a:spcBef>
                <a:spcPct val="0"/>
              </a:spcBef>
            </a:pPr>
            <a:r>
              <a:rPr lang="en-US" sz="2300" spc="-69">
                <a:solidFill>
                  <a:srgbClr val="000000"/>
                </a:solidFill>
                <a:latin typeface="Arimo"/>
              </a:rPr>
              <a:t>As the name suggests, this type of DBMS has a structure similar to that of a tree, wherein the nodes represent records and the branches of the tree represent fields.</a:t>
            </a:r>
          </a:p>
        </p:txBody>
      </p:sp>
      <p:sp>
        <p:nvSpPr>
          <p:cNvPr name="TextBox 26" id="26"/>
          <p:cNvSpPr txBox="true"/>
          <p:nvPr/>
        </p:nvSpPr>
        <p:spPr>
          <a:xfrm rot="0">
            <a:off x="10164576" y="8220710"/>
            <a:ext cx="2964701" cy="2008505"/>
          </a:xfrm>
          <a:prstGeom prst="rect">
            <a:avLst/>
          </a:prstGeom>
        </p:spPr>
        <p:txBody>
          <a:bodyPr anchor="t" rtlCol="false" tIns="0" lIns="0" bIns="0" rIns="0">
            <a:spAutoFit/>
          </a:bodyPr>
          <a:lstStyle/>
          <a:p>
            <a:pPr marL="0" indent="0" lvl="0">
              <a:lnSpc>
                <a:spcPts val="3220"/>
              </a:lnSpc>
              <a:spcBef>
                <a:spcPct val="0"/>
              </a:spcBef>
            </a:pPr>
            <a:r>
              <a:rPr lang="en-US" sz="2300" spc="-69">
                <a:solidFill>
                  <a:srgbClr val="000000"/>
                </a:solidFill>
                <a:latin typeface="Arimo"/>
              </a:rPr>
              <a:t>This type of DBMS supports many-to-many relations wherein multiple member records can be linked.</a:t>
            </a:r>
          </a:p>
        </p:txBody>
      </p:sp>
      <p:sp>
        <p:nvSpPr>
          <p:cNvPr name="TextBox 27" id="27"/>
          <p:cNvSpPr txBox="true"/>
          <p:nvPr/>
        </p:nvSpPr>
        <p:spPr>
          <a:xfrm rot="0">
            <a:off x="13561486" y="8220710"/>
            <a:ext cx="3697814" cy="2008505"/>
          </a:xfrm>
          <a:prstGeom prst="rect">
            <a:avLst/>
          </a:prstGeom>
        </p:spPr>
        <p:txBody>
          <a:bodyPr anchor="t" rtlCol="false" tIns="0" lIns="0" bIns="0" rIns="0">
            <a:spAutoFit/>
          </a:bodyPr>
          <a:lstStyle/>
          <a:p>
            <a:pPr marL="0" indent="0" lvl="0">
              <a:lnSpc>
                <a:spcPts val="3220"/>
              </a:lnSpc>
              <a:spcBef>
                <a:spcPct val="0"/>
              </a:spcBef>
            </a:pPr>
            <a:r>
              <a:rPr lang="en-US" sz="2300" spc="-69">
                <a:solidFill>
                  <a:srgbClr val="000000"/>
                </a:solidFill>
                <a:latin typeface="Arimo"/>
              </a:rPr>
              <a:t>Uses small individual software called object to store pieces of data and the instruction for the actions to be done with the data.</a:t>
            </a:r>
          </a:p>
        </p:txBody>
      </p:sp>
      <p:sp>
        <p:nvSpPr>
          <p:cNvPr name="TextBox 28" id="28"/>
          <p:cNvSpPr txBox="true"/>
          <p:nvPr/>
        </p:nvSpPr>
        <p:spPr>
          <a:xfrm rot="0">
            <a:off x="1292565" y="7556268"/>
            <a:ext cx="3582636" cy="481291"/>
          </a:xfrm>
          <a:prstGeom prst="rect">
            <a:avLst/>
          </a:prstGeom>
        </p:spPr>
        <p:txBody>
          <a:bodyPr anchor="t" rtlCol="false" tIns="0" lIns="0" bIns="0" rIns="0">
            <a:spAutoFit/>
          </a:bodyPr>
          <a:lstStyle/>
          <a:p>
            <a:pPr algn="ctr" marL="0" indent="0" lvl="0">
              <a:lnSpc>
                <a:spcPts val="3739"/>
              </a:lnSpc>
              <a:spcBef>
                <a:spcPct val="0"/>
              </a:spcBef>
            </a:pPr>
            <a:r>
              <a:rPr lang="en-US" sz="3399">
                <a:solidFill>
                  <a:srgbClr val="000000"/>
                </a:solidFill>
                <a:latin typeface="Oswald Bold"/>
              </a:rPr>
              <a:t>RELATIONAL </a:t>
            </a:r>
          </a:p>
        </p:txBody>
      </p:sp>
      <p:sp>
        <p:nvSpPr>
          <p:cNvPr name="TextBox 29" id="29"/>
          <p:cNvSpPr txBox="true"/>
          <p:nvPr/>
        </p:nvSpPr>
        <p:spPr>
          <a:xfrm rot="0">
            <a:off x="9288692" y="7556268"/>
            <a:ext cx="3582636" cy="481291"/>
          </a:xfrm>
          <a:prstGeom prst="rect">
            <a:avLst/>
          </a:prstGeom>
        </p:spPr>
        <p:txBody>
          <a:bodyPr anchor="t" rtlCol="false" tIns="0" lIns="0" bIns="0" rIns="0">
            <a:spAutoFit/>
          </a:bodyPr>
          <a:lstStyle/>
          <a:p>
            <a:pPr algn="ctr" marL="0" indent="0" lvl="0">
              <a:lnSpc>
                <a:spcPts val="3739"/>
              </a:lnSpc>
              <a:spcBef>
                <a:spcPct val="0"/>
              </a:spcBef>
            </a:pPr>
            <a:r>
              <a:rPr lang="en-US" sz="3399">
                <a:solidFill>
                  <a:srgbClr val="000000"/>
                </a:solidFill>
                <a:latin typeface="Oswald Bold"/>
              </a:rPr>
              <a:t>NETWORK</a:t>
            </a:r>
          </a:p>
        </p:txBody>
      </p:sp>
      <p:sp>
        <p:nvSpPr>
          <p:cNvPr name="TextBox 30" id="30"/>
          <p:cNvSpPr txBox="true"/>
          <p:nvPr/>
        </p:nvSpPr>
        <p:spPr>
          <a:xfrm rot="0">
            <a:off x="5401256" y="7556268"/>
            <a:ext cx="3582636" cy="481291"/>
          </a:xfrm>
          <a:prstGeom prst="rect">
            <a:avLst/>
          </a:prstGeom>
        </p:spPr>
        <p:txBody>
          <a:bodyPr anchor="t" rtlCol="false" tIns="0" lIns="0" bIns="0" rIns="0">
            <a:spAutoFit/>
          </a:bodyPr>
          <a:lstStyle/>
          <a:p>
            <a:pPr algn="ctr" marL="0" indent="0" lvl="0">
              <a:lnSpc>
                <a:spcPts val="3739"/>
              </a:lnSpc>
              <a:spcBef>
                <a:spcPct val="0"/>
              </a:spcBef>
            </a:pPr>
            <a:r>
              <a:rPr lang="en-US" sz="3399">
                <a:solidFill>
                  <a:srgbClr val="000000"/>
                </a:solidFill>
                <a:latin typeface="Oswald Bold"/>
              </a:rPr>
              <a:t>HIERARCHICAL</a:t>
            </a:r>
          </a:p>
        </p:txBody>
      </p:sp>
      <p:sp>
        <p:nvSpPr>
          <p:cNvPr name="TextBox 31" id="31"/>
          <p:cNvSpPr txBox="true"/>
          <p:nvPr/>
        </p:nvSpPr>
        <p:spPr>
          <a:xfrm rot="0">
            <a:off x="12871328" y="7556268"/>
            <a:ext cx="4632094" cy="481291"/>
          </a:xfrm>
          <a:prstGeom prst="rect">
            <a:avLst/>
          </a:prstGeom>
        </p:spPr>
        <p:txBody>
          <a:bodyPr anchor="t" rtlCol="false" tIns="0" lIns="0" bIns="0" rIns="0">
            <a:spAutoFit/>
          </a:bodyPr>
          <a:lstStyle/>
          <a:p>
            <a:pPr algn="ctr" marL="0" indent="0" lvl="0">
              <a:lnSpc>
                <a:spcPts val="3739"/>
              </a:lnSpc>
              <a:spcBef>
                <a:spcPct val="0"/>
              </a:spcBef>
            </a:pPr>
            <a:r>
              <a:rPr lang="en-US" sz="3399">
                <a:solidFill>
                  <a:srgbClr val="000000"/>
                </a:solidFill>
                <a:latin typeface="Oswald Bold"/>
              </a:rPr>
              <a:t>OBJECT-ORIENTED</a:t>
            </a:r>
          </a:p>
        </p:txBody>
      </p:sp>
      <p:sp>
        <p:nvSpPr>
          <p:cNvPr name="TextBox 32" id="32"/>
          <p:cNvSpPr txBox="true"/>
          <p:nvPr/>
        </p:nvSpPr>
        <p:spPr>
          <a:xfrm rot="0">
            <a:off x="2047453" y="4722740"/>
            <a:ext cx="2063623" cy="1444388"/>
          </a:xfrm>
          <a:prstGeom prst="rect">
            <a:avLst/>
          </a:prstGeom>
        </p:spPr>
        <p:txBody>
          <a:bodyPr anchor="t" rtlCol="false" tIns="0" lIns="0" bIns="0" rIns="0">
            <a:spAutoFit/>
          </a:bodyPr>
          <a:lstStyle/>
          <a:p>
            <a:pPr algn="ctr">
              <a:lnSpc>
                <a:spcPts val="11116"/>
              </a:lnSpc>
            </a:pPr>
            <a:r>
              <a:rPr lang="en-US" sz="10106">
                <a:solidFill>
                  <a:srgbClr val="F8F8F8"/>
                </a:solidFill>
                <a:latin typeface="Oswald Bold"/>
              </a:rPr>
              <a:t>1</a:t>
            </a:r>
          </a:p>
        </p:txBody>
      </p:sp>
      <p:sp>
        <p:nvSpPr>
          <p:cNvPr name="TextBox 33" id="33"/>
          <p:cNvSpPr txBox="true"/>
          <p:nvPr/>
        </p:nvSpPr>
        <p:spPr>
          <a:xfrm rot="0">
            <a:off x="6020469" y="4722740"/>
            <a:ext cx="2063623" cy="1444388"/>
          </a:xfrm>
          <a:prstGeom prst="rect">
            <a:avLst/>
          </a:prstGeom>
        </p:spPr>
        <p:txBody>
          <a:bodyPr anchor="t" rtlCol="false" tIns="0" lIns="0" bIns="0" rIns="0">
            <a:spAutoFit/>
          </a:bodyPr>
          <a:lstStyle/>
          <a:p>
            <a:pPr algn="ctr">
              <a:lnSpc>
                <a:spcPts val="11116"/>
              </a:lnSpc>
            </a:pPr>
            <a:r>
              <a:rPr lang="en-US" sz="10106">
                <a:solidFill>
                  <a:srgbClr val="F8F8F8"/>
                </a:solidFill>
                <a:latin typeface="Oswald Bold"/>
              </a:rPr>
              <a:t>2</a:t>
            </a:r>
          </a:p>
        </p:txBody>
      </p:sp>
      <p:sp>
        <p:nvSpPr>
          <p:cNvPr name="TextBox 34" id="34"/>
          <p:cNvSpPr txBox="true"/>
          <p:nvPr/>
        </p:nvSpPr>
        <p:spPr>
          <a:xfrm rot="0">
            <a:off x="10010098" y="4722740"/>
            <a:ext cx="2063623" cy="1444388"/>
          </a:xfrm>
          <a:prstGeom prst="rect">
            <a:avLst/>
          </a:prstGeom>
        </p:spPr>
        <p:txBody>
          <a:bodyPr anchor="t" rtlCol="false" tIns="0" lIns="0" bIns="0" rIns="0">
            <a:spAutoFit/>
          </a:bodyPr>
          <a:lstStyle/>
          <a:p>
            <a:pPr algn="ctr">
              <a:lnSpc>
                <a:spcPts val="11116"/>
              </a:lnSpc>
            </a:pPr>
            <a:r>
              <a:rPr lang="en-US" sz="10106">
                <a:solidFill>
                  <a:srgbClr val="F8F8F8"/>
                </a:solidFill>
                <a:latin typeface="Oswald Bold"/>
              </a:rPr>
              <a:t>3</a:t>
            </a:r>
          </a:p>
        </p:txBody>
      </p:sp>
      <p:sp>
        <p:nvSpPr>
          <p:cNvPr name="TextBox 35" id="35"/>
          <p:cNvSpPr txBox="true"/>
          <p:nvPr/>
        </p:nvSpPr>
        <p:spPr>
          <a:xfrm rot="0">
            <a:off x="13946786" y="4722740"/>
            <a:ext cx="2063623" cy="1444388"/>
          </a:xfrm>
          <a:prstGeom prst="rect">
            <a:avLst/>
          </a:prstGeom>
        </p:spPr>
        <p:txBody>
          <a:bodyPr anchor="t" rtlCol="false" tIns="0" lIns="0" bIns="0" rIns="0">
            <a:spAutoFit/>
          </a:bodyPr>
          <a:lstStyle/>
          <a:p>
            <a:pPr algn="ctr">
              <a:lnSpc>
                <a:spcPts val="11116"/>
              </a:lnSpc>
            </a:pPr>
            <a:r>
              <a:rPr lang="en-US" sz="10106">
                <a:solidFill>
                  <a:srgbClr val="F8F8F8"/>
                </a:solidFill>
                <a:latin typeface="Oswald Bold"/>
              </a:rPr>
              <a:t>4</a:t>
            </a:r>
          </a:p>
        </p:txBody>
      </p:sp>
      <p:grpSp>
        <p:nvGrpSpPr>
          <p:cNvPr name="Group 36" id="36"/>
          <p:cNvGrpSpPr/>
          <p:nvPr/>
        </p:nvGrpSpPr>
        <p:grpSpPr>
          <a:xfrm rot="0">
            <a:off x="17200615" y="298796"/>
            <a:ext cx="2174770" cy="696247"/>
            <a:chOff x="0" y="0"/>
            <a:chExt cx="568013" cy="181848"/>
          </a:xfrm>
        </p:grpSpPr>
        <p:sp>
          <p:nvSpPr>
            <p:cNvPr name="Freeform 37" id="37"/>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38" id="38"/>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Freeform 2" id="2"/>
          <p:cNvSpPr/>
          <p:nvPr/>
        </p:nvSpPr>
        <p:spPr>
          <a:xfrm flipH="true" flipV="false" rot="0">
            <a:off x="-766214" y="-745838"/>
            <a:ext cx="19820428" cy="4750761"/>
          </a:xfrm>
          <a:custGeom>
            <a:avLst/>
            <a:gdLst/>
            <a:ahLst/>
            <a:cxnLst/>
            <a:rect r="r" b="b" t="t" l="l"/>
            <a:pathLst>
              <a:path h="4750761" w="19820428">
                <a:moveTo>
                  <a:pt x="19820428" y="0"/>
                </a:moveTo>
                <a:lnTo>
                  <a:pt x="0" y="0"/>
                </a:lnTo>
                <a:lnTo>
                  <a:pt x="0" y="4750761"/>
                </a:lnTo>
                <a:lnTo>
                  <a:pt x="19820428" y="4750761"/>
                </a:lnTo>
                <a:lnTo>
                  <a:pt x="19820428" y="0"/>
                </a:lnTo>
                <a:close/>
              </a:path>
            </a:pathLst>
          </a:custGeom>
          <a:blipFill>
            <a:blip r:embed="rId2">
              <a:alphaModFix amt="70000"/>
            </a:blip>
            <a:stretch>
              <a:fillRect l="0" t="-37529" r="0" b="-140433"/>
            </a:stretch>
          </a:blipFill>
        </p:spPr>
      </p:sp>
      <p:grpSp>
        <p:nvGrpSpPr>
          <p:cNvPr name="Group 3" id="3"/>
          <p:cNvGrpSpPr/>
          <p:nvPr/>
        </p:nvGrpSpPr>
        <p:grpSpPr>
          <a:xfrm rot="0">
            <a:off x="1602763" y="3536320"/>
            <a:ext cx="15656537" cy="6005780"/>
            <a:chOff x="0" y="0"/>
            <a:chExt cx="3097611" cy="1188230"/>
          </a:xfrm>
        </p:grpSpPr>
        <p:sp>
          <p:nvSpPr>
            <p:cNvPr name="Freeform 4" id="4"/>
            <p:cNvSpPr/>
            <p:nvPr/>
          </p:nvSpPr>
          <p:spPr>
            <a:xfrm flipH="false" flipV="false" rot="0">
              <a:off x="0" y="0"/>
              <a:ext cx="3097611" cy="1188230"/>
            </a:xfrm>
            <a:custGeom>
              <a:avLst/>
              <a:gdLst/>
              <a:ahLst/>
              <a:cxnLst/>
              <a:rect r="r" b="b" t="t" l="l"/>
              <a:pathLst>
                <a:path h="1188230" w="3097611">
                  <a:moveTo>
                    <a:pt x="0" y="0"/>
                  </a:moveTo>
                  <a:lnTo>
                    <a:pt x="3097611" y="0"/>
                  </a:lnTo>
                  <a:lnTo>
                    <a:pt x="3097611" y="1188230"/>
                  </a:lnTo>
                  <a:lnTo>
                    <a:pt x="0" y="1188230"/>
                  </a:lnTo>
                  <a:close/>
                </a:path>
              </a:pathLst>
            </a:custGeom>
            <a:solidFill>
              <a:srgbClr val="FEBA32"/>
            </a:solidFill>
          </p:spPr>
        </p:sp>
        <p:sp>
          <p:nvSpPr>
            <p:cNvPr name="TextBox 5" id="5"/>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6" id="6"/>
          <p:cNvGrpSpPr/>
          <p:nvPr/>
        </p:nvGrpSpPr>
        <p:grpSpPr>
          <a:xfrm rot="0">
            <a:off x="17200615" y="298796"/>
            <a:ext cx="2174770" cy="696247"/>
            <a:chOff x="0" y="0"/>
            <a:chExt cx="568013" cy="181848"/>
          </a:xfrm>
        </p:grpSpPr>
        <p:sp>
          <p:nvSpPr>
            <p:cNvPr name="Freeform 7" id="7"/>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8" id="8"/>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9" id="9"/>
          <p:cNvGrpSpPr/>
          <p:nvPr/>
        </p:nvGrpSpPr>
        <p:grpSpPr>
          <a:xfrm rot="0">
            <a:off x="1276140" y="3216136"/>
            <a:ext cx="15600924" cy="5913725"/>
            <a:chOff x="0" y="0"/>
            <a:chExt cx="3086608" cy="1170017"/>
          </a:xfrm>
        </p:grpSpPr>
        <p:sp>
          <p:nvSpPr>
            <p:cNvPr name="Freeform 10" id="10"/>
            <p:cNvSpPr/>
            <p:nvPr/>
          </p:nvSpPr>
          <p:spPr>
            <a:xfrm flipH="false" flipV="false" rot="0">
              <a:off x="0" y="0"/>
              <a:ext cx="3086608" cy="1170017"/>
            </a:xfrm>
            <a:custGeom>
              <a:avLst/>
              <a:gdLst/>
              <a:ahLst/>
              <a:cxnLst/>
              <a:rect r="r" b="b" t="t" l="l"/>
              <a:pathLst>
                <a:path h="1170017" w="3086608">
                  <a:moveTo>
                    <a:pt x="0" y="0"/>
                  </a:moveTo>
                  <a:lnTo>
                    <a:pt x="3086608" y="0"/>
                  </a:lnTo>
                  <a:lnTo>
                    <a:pt x="3086608" y="1170017"/>
                  </a:lnTo>
                  <a:lnTo>
                    <a:pt x="0" y="1170017"/>
                  </a:lnTo>
                  <a:close/>
                </a:path>
              </a:pathLst>
            </a:custGeom>
            <a:solidFill>
              <a:srgbClr val="FFFFFF"/>
            </a:solidFill>
          </p:spPr>
        </p:sp>
        <p:sp>
          <p:nvSpPr>
            <p:cNvPr name="TextBox 11" id="11"/>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2" id="12"/>
          <p:cNvGrpSpPr/>
          <p:nvPr/>
        </p:nvGrpSpPr>
        <p:grpSpPr>
          <a:xfrm rot="0">
            <a:off x="2896462" y="3756149"/>
            <a:ext cx="1224101" cy="122410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4" id="14"/>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5" id="15"/>
          <p:cNvGrpSpPr/>
          <p:nvPr/>
        </p:nvGrpSpPr>
        <p:grpSpPr>
          <a:xfrm rot="0">
            <a:off x="2903338" y="5449106"/>
            <a:ext cx="1224101" cy="122410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17" id="17"/>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18" id="18"/>
          <p:cNvGrpSpPr/>
          <p:nvPr/>
        </p:nvGrpSpPr>
        <p:grpSpPr>
          <a:xfrm rot="0">
            <a:off x="2903338" y="7142062"/>
            <a:ext cx="1224101" cy="1224101"/>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20" id="20"/>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21" id="21"/>
          <p:cNvGrpSpPr/>
          <p:nvPr/>
        </p:nvGrpSpPr>
        <p:grpSpPr>
          <a:xfrm rot="0">
            <a:off x="10352158" y="3756149"/>
            <a:ext cx="1224101" cy="1224101"/>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23" id="23"/>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24" id="24"/>
          <p:cNvGrpSpPr/>
          <p:nvPr/>
        </p:nvGrpSpPr>
        <p:grpSpPr>
          <a:xfrm rot="0">
            <a:off x="10352158" y="5449106"/>
            <a:ext cx="1224101" cy="1224101"/>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26" id="26"/>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grpSp>
        <p:nvGrpSpPr>
          <p:cNvPr name="Group 27" id="27"/>
          <p:cNvGrpSpPr/>
          <p:nvPr/>
        </p:nvGrpSpPr>
        <p:grpSpPr>
          <a:xfrm rot="0">
            <a:off x="10352158" y="7111357"/>
            <a:ext cx="1224101" cy="1224101"/>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EBA32"/>
            </a:solidFill>
          </p:spPr>
        </p:sp>
        <p:sp>
          <p:nvSpPr>
            <p:cNvPr name="TextBox 29" id="29"/>
            <p:cNvSpPr txBox="true"/>
            <p:nvPr/>
          </p:nvSpPr>
          <p:spPr>
            <a:xfrm>
              <a:off x="76200" y="-19050"/>
              <a:ext cx="660400" cy="755650"/>
            </a:xfrm>
            <a:prstGeom prst="rect">
              <a:avLst/>
            </a:prstGeom>
          </p:spPr>
          <p:txBody>
            <a:bodyPr anchor="ctr" rtlCol="false" tIns="50800" lIns="50800" bIns="50800" rIns="50800"/>
            <a:lstStyle/>
            <a:p>
              <a:pPr algn="ctr">
                <a:lnSpc>
                  <a:spcPts val="3213"/>
                </a:lnSpc>
              </a:pPr>
            </a:p>
          </p:txBody>
        </p:sp>
      </p:grpSp>
      <p:sp>
        <p:nvSpPr>
          <p:cNvPr name="Freeform 30" id="30"/>
          <p:cNvSpPr/>
          <p:nvPr/>
        </p:nvSpPr>
        <p:spPr>
          <a:xfrm flipH="false" flipV="false" rot="0">
            <a:off x="0" y="-1528699"/>
            <a:ext cx="18288000" cy="5114799"/>
          </a:xfrm>
          <a:custGeom>
            <a:avLst/>
            <a:gdLst/>
            <a:ahLst/>
            <a:cxnLst/>
            <a:rect r="r" b="b" t="t" l="l"/>
            <a:pathLst>
              <a:path h="5114799" w="18288000">
                <a:moveTo>
                  <a:pt x="0" y="0"/>
                </a:moveTo>
                <a:lnTo>
                  <a:pt x="18288000" y="0"/>
                </a:lnTo>
                <a:lnTo>
                  <a:pt x="18288000" y="5114798"/>
                </a:lnTo>
                <a:lnTo>
                  <a:pt x="0" y="5114798"/>
                </a:lnTo>
                <a:lnTo>
                  <a:pt x="0" y="0"/>
                </a:lnTo>
                <a:close/>
              </a:path>
            </a:pathLst>
          </a:custGeom>
          <a:blipFill>
            <a:blip r:embed="rId3"/>
            <a:stretch>
              <a:fillRect l="0" t="-76135" r="0" b="-76135"/>
            </a:stretch>
          </a:blipFill>
        </p:spPr>
      </p:sp>
      <p:sp>
        <p:nvSpPr>
          <p:cNvPr name="TextBox 31" id="31"/>
          <p:cNvSpPr txBox="true"/>
          <p:nvPr/>
        </p:nvSpPr>
        <p:spPr>
          <a:xfrm rot="0">
            <a:off x="1028700" y="1280792"/>
            <a:ext cx="9044051" cy="1694808"/>
          </a:xfrm>
          <a:prstGeom prst="rect">
            <a:avLst/>
          </a:prstGeom>
        </p:spPr>
        <p:txBody>
          <a:bodyPr anchor="t" rtlCol="false" tIns="0" lIns="0" bIns="0" rIns="0">
            <a:spAutoFit/>
          </a:bodyPr>
          <a:lstStyle/>
          <a:p>
            <a:pPr algn="l" marL="0" indent="0" lvl="0">
              <a:lnSpc>
                <a:spcPts val="12630"/>
              </a:lnSpc>
              <a:spcBef>
                <a:spcPct val="0"/>
              </a:spcBef>
            </a:pPr>
            <a:r>
              <a:rPr lang="en-US" sz="13021">
                <a:solidFill>
                  <a:srgbClr val="120F0F"/>
                </a:solidFill>
                <a:latin typeface="Oswald Bold"/>
              </a:rPr>
              <a:t>ADVANTAGES</a:t>
            </a:r>
          </a:p>
        </p:txBody>
      </p:sp>
      <p:sp>
        <p:nvSpPr>
          <p:cNvPr name="TextBox 32" id="32"/>
          <p:cNvSpPr txBox="true"/>
          <p:nvPr/>
        </p:nvSpPr>
        <p:spPr>
          <a:xfrm rot="0">
            <a:off x="3508512" y="3969898"/>
            <a:ext cx="1169846" cy="825179"/>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01</a:t>
            </a:r>
          </a:p>
        </p:txBody>
      </p:sp>
      <p:sp>
        <p:nvSpPr>
          <p:cNvPr name="TextBox 33" id="33"/>
          <p:cNvSpPr txBox="true"/>
          <p:nvPr/>
        </p:nvSpPr>
        <p:spPr>
          <a:xfrm rot="0">
            <a:off x="3515389" y="5672379"/>
            <a:ext cx="1169846" cy="825179"/>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02</a:t>
            </a:r>
          </a:p>
        </p:txBody>
      </p:sp>
      <p:sp>
        <p:nvSpPr>
          <p:cNvPr name="TextBox 34" id="34"/>
          <p:cNvSpPr txBox="true"/>
          <p:nvPr/>
        </p:nvSpPr>
        <p:spPr>
          <a:xfrm rot="0">
            <a:off x="3515389" y="7365336"/>
            <a:ext cx="1169846" cy="825179"/>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03</a:t>
            </a:r>
          </a:p>
        </p:txBody>
      </p:sp>
      <p:sp>
        <p:nvSpPr>
          <p:cNvPr name="TextBox 35" id="35"/>
          <p:cNvSpPr txBox="true"/>
          <p:nvPr/>
        </p:nvSpPr>
        <p:spPr>
          <a:xfrm rot="0">
            <a:off x="10964209" y="4024231"/>
            <a:ext cx="1169846" cy="825179"/>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04</a:t>
            </a:r>
          </a:p>
        </p:txBody>
      </p:sp>
      <p:sp>
        <p:nvSpPr>
          <p:cNvPr name="TextBox 36" id="36"/>
          <p:cNvSpPr txBox="true"/>
          <p:nvPr/>
        </p:nvSpPr>
        <p:spPr>
          <a:xfrm rot="0">
            <a:off x="10964209" y="5720479"/>
            <a:ext cx="1169846" cy="825179"/>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05</a:t>
            </a:r>
          </a:p>
        </p:txBody>
      </p:sp>
      <p:sp>
        <p:nvSpPr>
          <p:cNvPr name="TextBox 37" id="37"/>
          <p:cNvSpPr txBox="true"/>
          <p:nvPr/>
        </p:nvSpPr>
        <p:spPr>
          <a:xfrm rot="0">
            <a:off x="10964209" y="7382730"/>
            <a:ext cx="1169846" cy="825179"/>
          </a:xfrm>
          <a:prstGeom prst="rect">
            <a:avLst/>
          </a:prstGeom>
        </p:spPr>
        <p:txBody>
          <a:bodyPr anchor="t" rtlCol="false" tIns="0" lIns="0" bIns="0" rIns="0">
            <a:spAutoFit/>
          </a:bodyPr>
          <a:lstStyle/>
          <a:p>
            <a:pPr>
              <a:lnSpc>
                <a:spcPts val="6302"/>
              </a:lnSpc>
            </a:pPr>
            <a:r>
              <a:rPr lang="en-US" sz="5729">
                <a:solidFill>
                  <a:srgbClr val="000000"/>
                </a:solidFill>
                <a:latin typeface="Oswald Bold"/>
              </a:rPr>
              <a:t>06</a:t>
            </a:r>
          </a:p>
        </p:txBody>
      </p:sp>
      <p:sp>
        <p:nvSpPr>
          <p:cNvPr name="TextBox 38" id="38"/>
          <p:cNvSpPr txBox="true"/>
          <p:nvPr/>
        </p:nvSpPr>
        <p:spPr>
          <a:xfrm rot="0">
            <a:off x="4503618" y="4168810"/>
            <a:ext cx="4481467" cy="408305"/>
          </a:xfrm>
          <a:prstGeom prst="rect">
            <a:avLst/>
          </a:prstGeom>
        </p:spPr>
        <p:txBody>
          <a:bodyPr anchor="t" rtlCol="false" tIns="0" lIns="0" bIns="0" rIns="0">
            <a:spAutoFit/>
          </a:bodyPr>
          <a:lstStyle/>
          <a:p>
            <a:pPr>
              <a:lnSpc>
                <a:spcPts val="3189"/>
              </a:lnSpc>
            </a:pPr>
            <a:r>
              <a:rPr lang="en-US" sz="2899">
                <a:solidFill>
                  <a:srgbClr val="000000"/>
                </a:solidFill>
                <a:latin typeface="Oswald"/>
              </a:rPr>
              <a:t>SHARING OF DATA</a:t>
            </a:r>
          </a:p>
        </p:txBody>
      </p:sp>
      <p:sp>
        <p:nvSpPr>
          <p:cNvPr name="TextBox 39" id="39"/>
          <p:cNvSpPr txBox="true"/>
          <p:nvPr/>
        </p:nvSpPr>
        <p:spPr>
          <a:xfrm rot="0">
            <a:off x="4510495" y="5871292"/>
            <a:ext cx="3551472" cy="408305"/>
          </a:xfrm>
          <a:prstGeom prst="rect">
            <a:avLst/>
          </a:prstGeom>
        </p:spPr>
        <p:txBody>
          <a:bodyPr anchor="t" rtlCol="false" tIns="0" lIns="0" bIns="0" rIns="0">
            <a:spAutoFit/>
          </a:bodyPr>
          <a:lstStyle/>
          <a:p>
            <a:pPr>
              <a:lnSpc>
                <a:spcPts val="3189"/>
              </a:lnSpc>
            </a:pPr>
            <a:r>
              <a:rPr lang="en-US" sz="2899">
                <a:solidFill>
                  <a:srgbClr val="000000"/>
                </a:solidFill>
                <a:latin typeface="Oswald"/>
              </a:rPr>
              <a:t>INTEGRITY CONSTRAINTS</a:t>
            </a:r>
          </a:p>
        </p:txBody>
      </p:sp>
      <p:sp>
        <p:nvSpPr>
          <p:cNvPr name="TextBox 40" id="40"/>
          <p:cNvSpPr txBox="true"/>
          <p:nvPr/>
        </p:nvSpPr>
        <p:spPr>
          <a:xfrm rot="0">
            <a:off x="4510495" y="7564248"/>
            <a:ext cx="3551472" cy="408305"/>
          </a:xfrm>
          <a:prstGeom prst="rect">
            <a:avLst/>
          </a:prstGeom>
        </p:spPr>
        <p:txBody>
          <a:bodyPr anchor="t" rtlCol="false" tIns="0" lIns="0" bIns="0" rIns="0">
            <a:spAutoFit/>
          </a:bodyPr>
          <a:lstStyle/>
          <a:p>
            <a:pPr>
              <a:lnSpc>
                <a:spcPts val="3189"/>
              </a:lnSpc>
            </a:pPr>
            <a:r>
              <a:rPr lang="en-US" sz="2899">
                <a:solidFill>
                  <a:srgbClr val="000000"/>
                </a:solidFill>
                <a:latin typeface="Oswald"/>
              </a:rPr>
              <a:t>REDUNDANCY CONTROL</a:t>
            </a:r>
          </a:p>
        </p:txBody>
      </p:sp>
      <p:sp>
        <p:nvSpPr>
          <p:cNvPr name="TextBox 41" id="41"/>
          <p:cNvSpPr txBox="true"/>
          <p:nvPr/>
        </p:nvSpPr>
        <p:spPr>
          <a:xfrm rot="0">
            <a:off x="11959315" y="4223143"/>
            <a:ext cx="4429961" cy="408305"/>
          </a:xfrm>
          <a:prstGeom prst="rect">
            <a:avLst/>
          </a:prstGeom>
        </p:spPr>
        <p:txBody>
          <a:bodyPr anchor="t" rtlCol="false" tIns="0" lIns="0" bIns="0" rIns="0">
            <a:spAutoFit/>
          </a:bodyPr>
          <a:lstStyle/>
          <a:p>
            <a:pPr>
              <a:lnSpc>
                <a:spcPts val="3189"/>
              </a:lnSpc>
            </a:pPr>
            <a:r>
              <a:rPr lang="en-US" sz="2899">
                <a:solidFill>
                  <a:srgbClr val="000000"/>
                </a:solidFill>
                <a:latin typeface="Oswald"/>
              </a:rPr>
              <a:t>DATA INDEPENDENCE</a:t>
            </a:r>
          </a:p>
        </p:txBody>
      </p:sp>
      <p:sp>
        <p:nvSpPr>
          <p:cNvPr name="TextBox 42" id="42"/>
          <p:cNvSpPr txBox="true"/>
          <p:nvPr/>
        </p:nvSpPr>
        <p:spPr>
          <a:xfrm rot="0">
            <a:off x="11959315" y="5707426"/>
            <a:ext cx="4223939" cy="808355"/>
          </a:xfrm>
          <a:prstGeom prst="rect">
            <a:avLst/>
          </a:prstGeom>
        </p:spPr>
        <p:txBody>
          <a:bodyPr anchor="t" rtlCol="false" tIns="0" lIns="0" bIns="0" rIns="0">
            <a:spAutoFit/>
          </a:bodyPr>
          <a:lstStyle/>
          <a:p>
            <a:pPr>
              <a:lnSpc>
                <a:spcPts val="3189"/>
              </a:lnSpc>
            </a:pPr>
            <a:r>
              <a:rPr lang="en-US" sz="2899">
                <a:solidFill>
                  <a:srgbClr val="000000"/>
                </a:solidFill>
                <a:latin typeface="Oswald"/>
              </a:rPr>
              <a:t>PROVIDE BACKUP AND RECOVERY FACILITY</a:t>
            </a:r>
          </a:p>
        </p:txBody>
      </p:sp>
      <p:sp>
        <p:nvSpPr>
          <p:cNvPr name="TextBox 43" id="43"/>
          <p:cNvSpPr txBox="true"/>
          <p:nvPr/>
        </p:nvSpPr>
        <p:spPr>
          <a:xfrm rot="0">
            <a:off x="11959315" y="7569702"/>
            <a:ext cx="4223939" cy="408305"/>
          </a:xfrm>
          <a:prstGeom prst="rect">
            <a:avLst/>
          </a:prstGeom>
        </p:spPr>
        <p:txBody>
          <a:bodyPr anchor="t" rtlCol="false" tIns="0" lIns="0" bIns="0" rIns="0">
            <a:spAutoFit/>
          </a:bodyPr>
          <a:lstStyle/>
          <a:p>
            <a:pPr>
              <a:lnSpc>
                <a:spcPts val="3189"/>
              </a:lnSpc>
            </a:pPr>
            <a:r>
              <a:rPr lang="en-US" sz="2899">
                <a:solidFill>
                  <a:srgbClr val="000000"/>
                </a:solidFill>
                <a:latin typeface="Oswald"/>
              </a:rPr>
              <a:t>APPLICATION DEVELOPMENT</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6559240" y="4327699"/>
            <a:ext cx="8514489" cy="5188054"/>
            <a:chOff x="0" y="0"/>
            <a:chExt cx="11352653" cy="6917406"/>
          </a:xfrm>
        </p:grpSpPr>
        <p:sp>
          <p:nvSpPr>
            <p:cNvPr name="AutoShape 3" id="3"/>
            <p:cNvSpPr/>
            <p:nvPr/>
          </p:nvSpPr>
          <p:spPr>
            <a:xfrm>
              <a:off x="0" y="0"/>
              <a:ext cx="3699551" cy="6917406"/>
            </a:xfrm>
            <a:prstGeom prst="rect">
              <a:avLst/>
            </a:prstGeom>
            <a:solidFill>
              <a:srgbClr val="B7B6B5"/>
            </a:solidFill>
          </p:spPr>
        </p:sp>
        <p:sp>
          <p:nvSpPr>
            <p:cNvPr name="AutoShape 4" id="4"/>
            <p:cNvSpPr/>
            <p:nvPr/>
          </p:nvSpPr>
          <p:spPr>
            <a:xfrm>
              <a:off x="3826551" y="0"/>
              <a:ext cx="3699551" cy="6917406"/>
            </a:xfrm>
            <a:prstGeom prst="rect">
              <a:avLst/>
            </a:prstGeom>
            <a:solidFill>
              <a:srgbClr val="B7B6B5"/>
            </a:solidFill>
          </p:spPr>
        </p:sp>
        <p:sp>
          <p:nvSpPr>
            <p:cNvPr name="AutoShape 5" id="5"/>
            <p:cNvSpPr/>
            <p:nvPr/>
          </p:nvSpPr>
          <p:spPr>
            <a:xfrm>
              <a:off x="7653102" y="0"/>
              <a:ext cx="3699551" cy="6917406"/>
            </a:xfrm>
            <a:prstGeom prst="rect">
              <a:avLst/>
            </a:prstGeom>
            <a:solidFill>
              <a:srgbClr val="B7B6B5"/>
            </a:solidFill>
          </p:spPr>
        </p:sp>
      </p:grpSp>
      <p:sp>
        <p:nvSpPr>
          <p:cNvPr name="TextBox 6" id="6"/>
          <p:cNvSpPr txBox="true"/>
          <p:nvPr/>
        </p:nvSpPr>
        <p:spPr>
          <a:xfrm rot="0">
            <a:off x="1028700" y="527396"/>
            <a:ext cx="9907849" cy="2638186"/>
          </a:xfrm>
          <a:prstGeom prst="rect">
            <a:avLst/>
          </a:prstGeom>
        </p:spPr>
        <p:txBody>
          <a:bodyPr anchor="t" rtlCol="false" tIns="0" lIns="0" bIns="0" rIns="0">
            <a:spAutoFit/>
          </a:bodyPr>
          <a:lstStyle/>
          <a:p>
            <a:pPr algn="l" marL="0" indent="0" lvl="0">
              <a:lnSpc>
                <a:spcPts val="10212"/>
              </a:lnSpc>
              <a:spcBef>
                <a:spcPct val="0"/>
              </a:spcBef>
            </a:pPr>
            <a:r>
              <a:rPr lang="en-US" sz="10528">
                <a:solidFill>
                  <a:srgbClr val="FEBA32"/>
                </a:solidFill>
                <a:latin typeface="Oswald Bold"/>
              </a:rPr>
              <a:t>LANGUAGES IN DBMS</a:t>
            </a:r>
          </a:p>
        </p:txBody>
      </p:sp>
      <p:grpSp>
        <p:nvGrpSpPr>
          <p:cNvPr name="Group 7" id="7"/>
          <p:cNvGrpSpPr/>
          <p:nvPr/>
        </p:nvGrpSpPr>
        <p:grpSpPr>
          <a:xfrm rot="0">
            <a:off x="-1454910" y="-603021"/>
            <a:ext cx="2160288" cy="11216898"/>
            <a:chOff x="0" y="0"/>
            <a:chExt cx="920802" cy="4781095"/>
          </a:xfrm>
        </p:grpSpPr>
        <p:sp>
          <p:nvSpPr>
            <p:cNvPr name="Freeform 8" id="8"/>
            <p:cNvSpPr/>
            <p:nvPr/>
          </p:nvSpPr>
          <p:spPr>
            <a:xfrm flipH="false" flipV="false" rot="0">
              <a:off x="0" y="0"/>
              <a:ext cx="920802" cy="4781095"/>
            </a:xfrm>
            <a:custGeom>
              <a:avLst/>
              <a:gdLst/>
              <a:ahLst/>
              <a:cxnLst/>
              <a:rect r="r" b="b" t="t" l="l"/>
              <a:pathLst>
                <a:path h="4781095" w="920802">
                  <a:moveTo>
                    <a:pt x="0" y="0"/>
                  </a:moveTo>
                  <a:lnTo>
                    <a:pt x="920802" y="0"/>
                  </a:lnTo>
                  <a:lnTo>
                    <a:pt x="920802" y="4781095"/>
                  </a:lnTo>
                  <a:lnTo>
                    <a:pt x="0" y="4781095"/>
                  </a:lnTo>
                  <a:close/>
                </a:path>
              </a:pathLst>
            </a:custGeom>
            <a:solidFill>
              <a:srgbClr val="FEBA32"/>
            </a:solidFill>
          </p:spPr>
        </p:sp>
        <p:sp>
          <p:nvSpPr>
            <p:cNvPr name="TextBox 9" id="9"/>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0" id="10"/>
          <p:cNvGrpSpPr/>
          <p:nvPr/>
        </p:nvGrpSpPr>
        <p:grpSpPr>
          <a:xfrm rot="0">
            <a:off x="7276468" y="3394170"/>
            <a:ext cx="1226172" cy="1226172"/>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EBA32"/>
            </a:solidFill>
          </p:spPr>
        </p:sp>
        <p:sp>
          <p:nvSpPr>
            <p:cNvPr name="TextBox 12" id="12"/>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3" id="13"/>
          <p:cNvGrpSpPr/>
          <p:nvPr/>
        </p:nvGrpSpPr>
        <p:grpSpPr>
          <a:xfrm rot="0">
            <a:off x="10190854" y="3394170"/>
            <a:ext cx="1226172" cy="1226172"/>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EBA32"/>
            </a:solidFill>
          </p:spPr>
        </p:sp>
        <p:sp>
          <p:nvSpPr>
            <p:cNvPr name="TextBox 15" id="15"/>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6" id="16"/>
          <p:cNvGrpSpPr/>
          <p:nvPr/>
        </p:nvGrpSpPr>
        <p:grpSpPr>
          <a:xfrm rot="0">
            <a:off x="12940496" y="3394170"/>
            <a:ext cx="1226172" cy="1226172"/>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EBA32"/>
            </a:solidFill>
          </p:spPr>
        </p:sp>
        <p:sp>
          <p:nvSpPr>
            <p:cNvPr name="TextBox 18" id="18"/>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9" id="19"/>
          <p:cNvGrpSpPr/>
          <p:nvPr/>
        </p:nvGrpSpPr>
        <p:grpSpPr>
          <a:xfrm rot="0">
            <a:off x="17200615" y="298796"/>
            <a:ext cx="2174770" cy="696247"/>
            <a:chOff x="0" y="0"/>
            <a:chExt cx="568013" cy="181848"/>
          </a:xfrm>
        </p:grpSpPr>
        <p:sp>
          <p:nvSpPr>
            <p:cNvPr name="Freeform 20" id="20"/>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21" id="21"/>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22" id="22"/>
          <p:cNvGrpSpPr/>
          <p:nvPr/>
        </p:nvGrpSpPr>
        <p:grpSpPr>
          <a:xfrm rot="0">
            <a:off x="15201900" y="4327699"/>
            <a:ext cx="3086100" cy="5188054"/>
            <a:chOff x="0" y="0"/>
            <a:chExt cx="812800" cy="1366401"/>
          </a:xfrm>
        </p:grpSpPr>
        <p:sp>
          <p:nvSpPr>
            <p:cNvPr name="Freeform 23" id="23"/>
            <p:cNvSpPr/>
            <p:nvPr/>
          </p:nvSpPr>
          <p:spPr>
            <a:xfrm flipH="false" flipV="false" rot="0">
              <a:off x="0" y="0"/>
              <a:ext cx="812800" cy="1366401"/>
            </a:xfrm>
            <a:custGeom>
              <a:avLst/>
              <a:gdLst/>
              <a:ahLst/>
              <a:cxnLst/>
              <a:rect r="r" b="b" t="t" l="l"/>
              <a:pathLst>
                <a:path h="1366401" w="812800">
                  <a:moveTo>
                    <a:pt x="0" y="0"/>
                  </a:moveTo>
                  <a:lnTo>
                    <a:pt x="812800" y="0"/>
                  </a:lnTo>
                  <a:lnTo>
                    <a:pt x="812800" y="1366401"/>
                  </a:lnTo>
                  <a:lnTo>
                    <a:pt x="0" y="1366401"/>
                  </a:lnTo>
                  <a:close/>
                </a:path>
              </a:pathLst>
            </a:custGeom>
            <a:solidFill>
              <a:srgbClr val="B7B6B5"/>
            </a:solidFill>
          </p:spPr>
        </p:sp>
        <p:sp>
          <p:nvSpPr>
            <p:cNvPr name="TextBox 24" id="24"/>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TextBox 25" id="25"/>
          <p:cNvSpPr txBox="true"/>
          <p:nvPr/>
        </p:nvSpPr>
        <p:spPr>
          <a:xfrm rot="0">
            <a:off x="577913" y="3883431"/>
            <a:ext cx="5257427" cy="5632322"/>
          </a:xfrm>
          <a:prstGeom prst="rect">
            <a:avLst/>
          </a:prstGeom>
        </p:spPr>
        <p:txBody>
          <a:bodyPr anchor="t" rtlCol="false" tIns="0" lIns="0" bIns="0" rIns="0">
            <a:spAutoFit/>
          </a:bodyPr>
          <a:lstStyle/>
          <a:p>
            <a:pPr marL="518160" indent="-259080" lvl="1">
              <a:lnSpc>
                <a:spcPts val="4056"/>
              </a:lnSpc>
              <a:buFont typeface="Arial"/>
              <a:buChar char="•"/>
            </a:pPr>
            <a:r>
              <a:rPr lang="en-US" sz="2400">
                <a:solidFill>
                  <a:srgbClr val="000000"/>
                </a:solidFill>
                <a:latin typeface="Arimo"/>
              </a:rPr>
              <a:t>DDL consists of commands which are used to define database.</a:t>
            </a:r>
          </a:p>
          <a:p>
            <a:pPr marL="518160" indent="-259080" lvl="1">
              <a:lnSpc>
                <a:spcPts val="4056"/>
              </a:lnSpc>
              <a:buFont typeface="Arial"/>
              <a:buChar char="•"/>
            </a:pPr>
            <a:r>
              <a:rPr lang="en-US" sz="2400">
                <a:solidFill>
                  <a:srgbClr val="000000"/>
                </a:solidFill>
                <a:latin typeface="Arimo"/>
              </a:rPr>
              <a:t>DML consists of commands which are used to manipulate the data present in the database.</a:t>
            </a:r>
          </a:p>
          <a:p>
            <a:pPr marL="518160" indent="-259080" lvl="1">
              <a:lnSpc>
                <a:spcPts val="4056"/>
              </a:lnSpc>
              <a:buFont typeface="Arial"/>
              <a:buChar char="•"/>
            </a:pPr>
            <a:r>
              <a:rPr lang="en-US" sz="2400">
                <a:solidFill>
                  <a:srgbClr val="000000"/>
                </a:solidFill>
                <a:latin typeface="Arimo"/>
              </a:rPr>
              <a:t>DCL consists of commands which deal with the user permission and controls of the database system.</a:t>
            </a:r>
          </a:p>
          <a:p>
            <a:pPr algn="l" marL="518160" indent="-259080" lvl="1">
              <a:lnSpc>
                <a:spcPts val="4056"/>
              </a:lnSpc>
              <a:buFont typeface="Arial"/>
              <a:buChar char="•"/>
            </a:pPr>
            <a:r>
              <a:rPr lang="en-US" sz="2400">
                <a:solidFill>
                  <a:srgbClr val="000000"/>
                </a:solidFill>
                <a:latin typeface="Arimo"/>
              </a:rPr>
              <a:t>TCL consists of commands which deal with the transaction of the database.</a:t>
            </a:r>
          </a:p>
        </p:txBody>
      </p:sp>
      <p:sp>
        <p:nvSpPr>
          <p:cNvPr name="TextBox 26" id="26"/>
          <p:cNvSpPr txBox="true"/>
          <p:nvPr/>
        </p:nvSpPr>
        <p:spPr>
          <a:xfrm rot="0">
            <a:off x="6998182" y="2814857"/>
            <a:ext cx="1782743" cy="1244352"/>
          </a:xfrm>
          <a:prstGeom prst="rect">
            <a:avLst/>
          </a:prstGeom>
        </p:spPr>
        <p:txBody>
          <a:bodyPr anchor="t" rtlCol="false" tIns="0" lIns="0" bIns="0" rIns="0">
            <a:spAutoFit/>
          </a:bodyPr>
          <a:lstStyle/>
          <a:p>
            <a:pPr algn="ctr">
              <a:lnSpc>
                <a:spcPts val="9603"/>
              </a:lnSpc>
            </a:pPr>
            <a:r>
              <a:rPr lang="en-US" sz="8730">
                <a:solidFill>
                  <a:srgbClr val="000000"/>
                </a:solidFill>
                <a:latin typeface="Oswald Bold"/>
              </a:rPr>
              <a:t>1.</a:t>
            </a:r>
          </a:p>
        </p:txBody>
      </p:sp>
      <p:sp>
        <p:nvSpPr>
          <p:cNvPr name="TextBox 27" id="27"/>
          <p:cNvSpPr txBox="true"/>
          <p:nvPr/>
        </p:nvSpPr>
        <p:spPr>
          <a:xfrm rot="0">
            <a:off x="9995704" y="2898974"/>
            <a:ext cx="1782743" cy="1244352"/>
          </a:xfrm>
          <a:prstGeom prst="rect">
            <a:avLst/>
          </a:prstGeom>
        </p:spPr>
        <p:txBody>
          <a:bodyPr anchor="t" rtlCol="false" tIns="0" lIns="0" bIns="0" rIns="0">
            <a:spAutoFit/>
          </a:bodyPr>
          <a:lstStyle/>
          <a:p>
            <a:pPr algn="ctr">
              <a:lnSpc>
                <a:spcPts val="9603"/>
              </a:lnSpc>
            </a:pPr>
            <a:r>
              <a:rPr lang="en-US" sz="8730">
                <a:solidFill>
                  <a:srgbClr val="000000"/>
                </a:solidFill>
                <a:latin typeface="Oswald Bold"/>
              </a:rPr>
              <a:t>2</a:t>
            </a:r>
            <a:r>
              <a:rPr lang="en-US" sz="8730">
                <a:solidFill>
                  <a:srgbClr val="000000"/>
                </a:solidFill>
                <a:latin typeface="Oswald Bold"/>
              </a:rPr>
              <a:t>.</a:t>
            </a:r>
          </a:p>
        </p:txBody>
      </p:sp>
      <p:sp>
        <p:nvSpPr>
          <p:cNvPr name="TextBox 28" id="28"/>
          <p:cNvSpPr txBox="true"/>
          <p:nvPr/>
        </p:nvSpPr>
        <p:spPr>
          <a:xfrm rot="0">
            <a:off x="12673859" y="2950927"/>
            <a:ext cx="1782743" cy="1244352"/>
          </a:xfrm>
          <a:prstGeom prst="rect">
            <a:avLst/>
          </a:prstGeom>
        </p:spPr>
        <p:txBody>
          <a:bodyPr anchor="t" rtlCol="false" tIns="0" lIns="0" bIns="0" rIns="0">
            <a:spAutoFit/>
          </a:bodyPr>
          <a:lstStyle/>
          <a:p>
            <a:pPr algn="ctr">
              <a:lnSpc>
                <a:spcPts val="9603"/>
              </a:lnSpc>
            </a:pPr>
            <a:r>
              <a:rPr lang="en-US" sz="8730">
                <a:solidFill>
                  <a:srgbClr val="000000"/>
                </a:solidFill>
                <a:latin typeface="Oswald Bold"/>
              </a:rPr>
              <a:t>3</a:t>
            </a:r>
            <a:r>
              <a:rPr lang="en-US" sz="8730">
                <a:solidFill>
                  <a:srgbClr val="000000"/>
                </a:solidFill>
                <a:latin typeface="Oswald Bold"/>
              </a:rPr>
              <a:t>.</a:t>
            </a:r>
          </a:p>
        </p:txBody>
      </p:sp>
      <p:sp>
        <p:nvSpPr>
          <p:cNvPr name="TextBox 29" id="29"/>
          <p:cNvSpPr txBox="true"/>
          <p:nvPr/>
        </p:nvSpPr>
        <p:spPr>
          <a:xfrm rot="0">
            <a:off x="6850685" y="4881569"/>
            <a:ext cx="2293315" cy="1159583"/>
          </a:xfrm>
          <a:prstGeom prst="rect">
            <a:avLst/>
          </a:prstGeom>
        </p:spPr>
        <p:txBody>
          <a:bodyPr anchor="t" rtlCol="false" tIns="0" lIns="0" bIns="0" rIns="0">
            <a:spAutoFit/>
          </a:bodyPr>
          <a:lstStyle/>
          <a:p>
            <a:pPr algn="ctr">
              <a:lnSpc>
                <a:spcPts val="9583"/>
              </a:lnSpc>
            </a:pPr>
            <a:r>
              <a:rPr lang="en-US" sz="6845">
                <a:solidFill>
                  <a:srgbClr val="000000"/>
                </a:solidFill>
                <a:latin typeface="Notable"/>
              </a:rPr>
              <a:t>DDL</a:t>
            </a:r>
          </a:p>
        </p:txBody>
      </p:sp>
      <p:sp>
        <p:nvSpPr>
          <p:cNvPr name="TextBox 30" id="30"/>
          <p:cNvSpPr txBox="true"/>
          <p:nvPr/>
        </p:nvSpPr>
        <p:spPr>
          <a:xfrm rot="0">
            <a:off x="9690207" y="4881602"/>
            <a:ext cx="2296628" cy="1159973"/>
          </a:xfrm>
          <a:prstGeom prst="rect">
            <a:avLst/>
          </a:prstGeom>
        </p:spPr>
        <p:txBody>
          <a:bodyPr anchor="t" rtlCol="false" tIns="0" lIns="0" bIns="0" rIns="0">
            <a:spAutoFit/>
          </a:bodyPr>
          <a:lstStyle/>
          <a:p>
            <a:pPr algn="ctr">
              <a:lnSpc>
                <a:spcPts val="9575"/>
              </a:lnSpc>
            </a:pPr>
            <a:r>
              <a:rPr lang="en-US" sz="6839">
                <a:solidFill>
                  <a:srgbClr val="000000"/>
                </a:solidFill>
                <a:latin typeface="Notable"/>
              </a:rPr>
              <a:t>DML</a:t>
            </a:r>
          </a:p>
        </p:txBody>
      </p:sp>
      <p:sp>
        <p:nvSpPr>
          <p:cNvPr name="TextBox 31" id="31"/>
          <p:cNvSpPr txBox="true"/>
          <p:nvPr/>
        </p:nvSpPr>
        <p:spPr>
          <a:xfrm rot="0">
            <a:off x="12615263" y="4881602"/>
            <a:ext cx="2191359" cy="1159549"/>
          </a:xfrm>
          <a:prstGeom prst="rect">
            <a:avLst/>
          </a:prstGeom>
        </p:spPr>
        <p:txBody>
          <a:bodyPr anchor="t" rtlCol="false" tIns="0" lIns="0" bIns="0" rIns="0">
            <a:spAutoFit/>
          </a:bodyPr>
          <a:lstStyle/>
          <a:p>
            <a:pPr algn="ctr">
              <a:lnSpc>
                <a:spcPts val="9585"/>
              </a:lnSpc>
            </a:pPr>
            <a:r>
              <a:rPr lang="en-US" sz="6846">
                <a:solidFill>
                  <a:srgbClr val="000000"/>
                </a:solidFill>
                <a:latin typeface="Notable"/>
              </a:rPr>
              <a:t>DCL</a:t>
            </a:r>
          </a:p>
        </p:txBody>
      </p:sp>
      <p:sp>
        <p:nvSpPr>
          <p:cNvPr name="TextBox 32" id="32"/>
          <p:cNvSpPr txBox="true"/>
          <p:nvPr/>
        </p:nvSpPr>
        <p:spPr>
          <a:xfrm rot="0">
            <a:off x="6451975" y="6526555"/>
            <a:ext cx="2875157" cy="1852665"/>
          </a:xfrm>
          <a:prstGeom prst="rect">
            <a:avLst/>
          </a:prstGeom>
        </p:spPr>
        <p:txBody>
          <a:bodyPr anchor="t" rtlCol="false" tIns="0" lIns="0" bIns="0" rIns="0">
            <a:spAutoFit/>
          </a:bodyPr>
          <a:lstStyle/>
          <a:p>
            <a:pPr algn="ctr">
              <a:lnSpc>
                <a:spcPts val="4984"/>
              </a:lnSpc>
            </a:pPr>
            <a:r>
              <a:rPr lang="en-US" sz="3560">
                <a:solidFill>
                  <a:srgbClr val="000000"/>
                </a:solidFill>
                <a:latin typeface="Alike"/>
              </a:rPr>
              <a:t>( Data Definition Language )</a:t>
            </a:r>
          </a:p>
        </p:txBody>
      </p:sp>
      <p:sp>
        <p:nvSpPr>
          <p:cNvPr name="TextBox 33" id="33"/>
          <p:cNvSpPr txBox="true"/>
          <p:nvPr/>
        </p:nvSpPr>
        <p:spPr>
          <a:xfrm rot="0">
            <a:off x="9457056" y="6620475"/>
            <a:ext cx="2762930" cy="1758745"/>
          </a:xfrm>
          <a:prstGeom prst="rect">
            <a:avLst/>
          </a:prstGeom>
        </p:spPr>
        <p:txBody>
          <a:bodyPr anchor="t" rtlCol="false" tIns="0" lIns="0" bIns="0" rIns="0">
            <a:spAutoFit/>
          </a:bodyPr>
          <a:lstStyle/>
          <a:p>
            <a:pPr algn="ctr">
              <a:lnSpc>
                <a:spcPts val="4694"/>
              </a:lnSpc>
            </a:pPr>
            <a:r>
              <a:rPr lang="en-US" sz="3353">
                <a:solidFill>
                  <a:srgbClr val="000000"/>
                </a:solidFill>
                <a:latin typeface="Alike"/>
              </a:rPr>
              <a:t>( Data Manipulation </a:t>
            </a:r>
          </a:p>
          <a:p>
            <a:pPr algn="ctr">
              <a:lnSpc>
                <a:spcPts val="4694"/>
              </a:lnSpc>
            </a:pPr>
            <a:r>
              <a:rPr lang="en-US" sz="3353">
                <a:solidFill>
                  <a:srgbClr val="000000"/>
                </a:solidFill>
                <a:latin typeface="Alike"/>
              </a:rPr>
              <a:t>Language )</a:t>
            </a:r>
          </a:p>
        </p:txBody>
      </p:sp>
      <p:sp>
        <p:nvSpPr>
          <p:cNvPr name="TextBox 34" id="34"/>
          <p:cNvSpPr txBox="true"/>
          <p:nvPr/>
        </p:nvSpPr>
        <p:spPr>
          <a:xfrm rot="0">
            <a:off x="12475408" y="6563706"/>
            <a:ext cx="2471070" cy="1862757"/>
          </a:xfrm>
          <a:prstGeom prst="rect">
            <a:avLst/>
          </a:prstGeom>
        </p:spPr>
        <p:txBody>
          <a:bodyPr anchor="t" rtlCol="false" tIns="0" lIns="0" bIns="0" rIns="0">
            <a:spAutoFit/>
          </a:bodyPr>
          <a:lstStyle/>
          <a:p>
            <a:pPr algn="ctr">
              <a:lnSpc>
                <a:spcPts val="4953"/>
              </a:lnSpc>
            </a:pPr>
            <a:r>
              <a:rPr lang="en-US" sz="3538">
                <a:solidFill>
                  <a:srgbClr val="000000"/>
                </a:solidFill>
                <a:latin typeface="Alike"/>
              </a:rPr>
              <a:t>( Data Control Language )</a:t>
            </a:r>
          </a:p>
        </p:txBody>
      </p:sp>
      <p:grpSp>
        <p:nvGrpSpPr>
          <p:cNvPr name="Group 35" id="35"/>
          <p:cNvGrpSpPr/>
          <p:nvPr/>
        </p:nvGrpSpPr>
        <p:grpSpPr>
          <a:xfrm rot="0">
            <a:off x="15816680" y="3394170"/>
            <a:ext cx="1226172" cy="1226172"/>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solidFill>
              <a:srgbClr val="FEBA32"/>
            </a:solidFill>
          </p:spPr>
        </p:sp>
        <p:sp>
          <p:nvSpPr>
            <p:cNvPr name="TextBox 37" id="37"/>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TextBox 38" id="38"/>
          <p:cNvSpPr txBox="true"/>
          <p:nvPr/>
        </p:nvSpPr>
        <p:spPr>
          <a:xfrm rot="0">
            <a:off x="15538394" y="2898889"/>
            <a:ext cx="1782743" cy="1244437"/>
          </a:xfrm>
          <a:prstGeom prst="rect">
            <a:avLst/>
          </a:prstGeom>
        </p:spPr>
        <p:txBody>
          <a:bodyPr anchor="t" rtlCol="false" tIns="0" lIns="0" bIns="0" rIns="0">
            <a:spAutoFit/>
          </a:bodyPr>
          <a:lstStyle/>
          <a:p>
            <a:pPr algn="ctr">
              <a:lnSpc>
                <a:spcPts val="9603"/>
              </a:lnSpc>
            </a:pPr>
            <a:r>
              <a:rPr lang="en-US" sz="8730">
                <a:solidFill>
                  <a:srgbClr val="000000"/>
                </a:solidFill>
                <a:latin typeface="Oswald Bold"/>
              </a:rPr>
              <a:t>4</a:t>
            </a:r>
            <a:r>
              <a:rPr lang="en-US" sz="8730">
                <a:solidFill>
                  <a:srgbClr val="000000"/>
                </a:solidFill>
                <a:latin typeface="Oswald Bold"/>
              </a:rPr>
              <a:t>.</a:t>
            </a:r>
          </a:p>
        </p:txBody>
      </p:sp>
      <p:sp>
        <p:nvSpPr>
          <p:cNvPr name="TextBox 39" id="39"/>
          <p:cNvSpPr txBox="true"/>
          <p:nvPr/>
        </p:nvSpPr>
        <p:spPr>
          <a:xfrm rot="0">
            <a:off x="15541023" y="5019675"/>
            <a:ext cx="2186102" cy="1159549"/>
          </a:xfrm>
          <a:prstGeom prst="rect">
            <a:avLst/>
          </a:prstGeom>
        </p:spPr>
        <p:txBody>
          <a:bodyPr anchor="t" rtlCol="false" tIns="0" lIns="0" bIns="0" rIns="0">
            <a:spAutoFit/>
          </a:bodyPr>
          <a:lstStyle/>
          <a:p>
            <a:pPr algn="ctr">
              <a:lnSpc>
                <a:spcPts val="9585"/>
              </a:lnSpc>
            </a:pPr>
            <a:r>
              <a:rPr lang="en-US" sz="6846">
                <a:solidFill>
                  <a:srgbClr val="000000"/>
                </a:solidFill>
                <a:latin typeface="Notable"/>
              </a:rPr>
              <a:t>tcL</a:t>
            </a:r>
          </a:p>
        </p:txBody>
      </p:sp>
      <p:sp>
        <p:nvSpPr>
          <p:cNvPr name="TextBox 40" id="40"/>
          <p:cNvSpPr txBox="true"/>
          <p:nvPr/>
        </p:nvSpPr>
        <p:spPr>
          <a:xfrm rot="0">
            <a:off x="15390157" y="6694830"/>
            <a:ext cx="2709586" cy="1807842"/>
          </a:xfrm>
          <a:prstGeom prst="rect">
            <a:avLst/>
          </a:prstGeom>
        </p:spPr>
        <p:txBody>
          <a:bodyPr anchor="t" rtlCol="false" tIns="0" lIns="0" bIns="0" rIns="0">
            <a:spAutoFit/>
          </a:bodyPr>
          <a:lstStyle/>
          <a:p>
            <a:pPr algn="ctr">
              <a:lnSpc>
                <a:spcPts val="4823"/>
              </a:lnSpc>
            </a:pPr>
            <a:r>
              <a:rPr lang="en-US" sz="3445">
                <a:solidFill>
                  <a:srgbClr val="000000"/>
                </a:solidFill>
                <a:latin typeface="Alike"/>
              </a:rPr>
              <a:t> ( Transaction Control Language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780646" y="801980"/>
            <a:ext cx="7359339" cy="8683039"/>
            <a:chOff x="0" y="0"/>
            <a:chExt cx="9812452" cy="11577385"/>
          </a:xfrm>
        </p:grpSpPr>
        <p:pic>
          <p:nvPicPr>
            <p:cNvPr name="Picture 3" id="3"/>
            <p:cNvPicPr>
              <a:picLocks noChangeAspect="true"/>
            </p:cNvPicPr>
            <p:nvPr/>
          </p:nvPicPr>
          <p:blipFill>
            <a:blip r:embed="rId2"/>
            <a:srcRect l="36070" t="0" r="36070" b="0"/>
            <a:stretch>
              <a:fillRect/>
            </a:stretch>
          </p:blipFill>
          <p:spPr>
            <a:xfrm flipH="false" flipV="false">
              <a:off x="0" y="0"/>
              <a:ext cx="4842726" cy="11577385"/>
            </a:xfrm>
            <a:prstGeom prst="rect">
              <a:avLst/>
            </a:prstGeom>
          </p:spPr>
        </p:pic>
        <p:pic>
          <p:nvPicPr>
            <p:cNvPr name="Picture 4" id="4"/>
            <p:cNvPicPr>
              <a:picLocks noChangeAspect="true"/>
            </p:cNvPicPr>
            <p:nvPr/>
          </p:nvPicPr>
          <p:blipFill>
            <a:blip r:embed="rId3"/>
            <a:srcRect l="20159" t="0" r="20159" b="0"/>
            <a:stretch>
              <a:fillRect/>
            </a:stretch>
          </p:blipFill>
          <p:spPr>
            <a:xfrm flipH="false" flipV="false">
              <a:off x="4969726" y="0"/>
              <a:ext cx="4842726" cy="5725193"/>
            </a:xfrm>
            <a:prstGeom prst="rect">
              <a:avLst/>
            </a:prstGeom>
          </p:spPr>
        </p:pic>
        <p:pic>
          <p:nvPicPr>
            <p:cNvPr name="Picture 5" id="5"/>
            <p:cNvPicPr>
              <a:picLocks noChangeAspect="true"/>
            </p:cNvPicPr>
            <p:nvPr/>
          </p:nvPicPr>
          <p:blipFill>
            <a:blip r:embed="rId4"/>
            <a:srcRect l="21748" t="0" r="21748" b="0"/>
            <a:stretch>
              <a:fillRect/>
            </a:stretch>
          </p:blipFill>
          <p:spPr>
            <a:xfrm flipH="false" flipV="false">
              <a:off x="4969726" y="5852193"/>
              <a:ext cx="4842726" cy="5725193"/>
            </a:xfrm>
            <a:prstGeom prst="rect">
              <a:avLst/>
            </a:prstGeom>
          </p:spPr>
        </p:pic>
      </p:grpSp>
      <p:grpSp>
        <p:nvGrpSpPr>
          <p:cNvPr name="Group 6" id="6"/>
          <p:cNvGrpSpPr/>
          <p:nvPr/>
        </p:nvGrpSpPr>
        <p:grpSpPr>
          <a:xfrm rot="0">
            <a:off x="8374756" y="801980"/>
            <a:ext cx="1296733" cy="8683039"/>
            <a:chOff x="0" y="0"/>
            <a:chExt cx="552720" cy="3701062"/>
          </a:xfrm>
        </p:grpSpPr>
        <p:sp>
          <p:nvSpPr>
            <p:cNvPr name="Freeform 7" id="7"/>
            <p:cNvSpPr/>
            <p:nvPr/>
          </p:nvSpPr>
          <p:spPr>
            <a:xfrm flipH="false" flipV="false" rot="0">
              <a:off x="0" y="0"/>
              <a:ext cx="552720" cy="3701062"/>
            </a:xfrm>
            <a:custGeom>
              <a:avLst/>
              <a:gdLst/>
              <a:ahLst/>
              <a:cxnLst/>
              <a:rect r="r" b="b" t="t" l="l"/>
              <a:pathLst>
                <a:path h="3701062" w="552720">
                  <a:moveTo>
                    <a:pt x="0" y="0"/>
                  </a:moveTo>
                  <a:lnTo>
                    <a:pt x="552720" y="0"/>
                  </a:lnTo>
                  <a:lnTo>
                    <a:pt x="552720" y="3701062"/>
                  </a:lnTo>
                  <a:lnTo>
                    <a:pt x="0" y="3701062"/>
                  </a:lnTo>
                  <a:close/>
                </a:path>
              </a:pathLst>
            </a:custGeom>
            <a:solidFill>
              <a:srgbClr val="FEBA32"/>
            </a:solidFill>
          </p:spPr>
        </p:sp>
        <p:sp>
          <p:nvSpPr>
            <p:cNvPr name="TextBox 8" id="8"/>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9" id="9"/>
          <p:cNvGrpSpPr/>
          <p:nvPr/>
        </p:nvGrpSpPr>
        <p:grpSpPr>
          <a:xfrm rot="0">
            <a:off x="10161399" y="3944723"/>
            <a:ext cx="7293169" cy="5141848"/>
            <a:chOff x="0" y="0"/>
            <a:chExt cx="692357" cy="488127"/>
          </a:xfrm>
        </p:grpSpPr>
        <p:sp>
          <p:nvSpPr>
            <p:cNvPr name="Freeform 10" id="10"/>
            <p:cNvSpPr/>
            <p:nvPr/>
          </p:nvSpPr>
          <p:spPr>
            <a:xfrm flipH="false" flipV="false" rot="0">
              <a:off x="0" y="0"/>
              <a:ext cx="692357" cy="488127"/>
            </a:xfrm>
            <a:custGeom>
              <a:avLst/>
              <a:gdLst/>
              <a:ahLst/>
              <a:cxnLst/>
              <a:rect r="r" b="b" t="t" l="l"/>
              <a:pathLst>
                <a:path h="488127" w="692357">
                  <a:moveTo>
                    <a:pt x="0" y="0"/>
                  </a:moveTo>
                  <a:lnTo>
                    <a:pt x="692357" y="0"/>
                  </a:lnTo>
                  <a:lnTo>
                    <a:pt x="692357" y="488127"/>
                  </a:lnTo>
                  <a:lnTo>
                    <a:pt x="0" y="488127"/>
                  </a:lnTo>
                  <a:close/>
                </a:path>
              </a:pathLst>
            </a:custGeom>
            <a:solidFill>
              <a:srgbClr val="000000"/>
            </a:solidFill>
          </p:spPr>
        </p:sp>
        <p:sp>
          <p:nvSpPr>
            <p:cNvPr name="TextBox 11" id="11"/>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grpSp>
        <p:nvGrpSpPr>
          <p:cNvPr name="Group 12" id="12"/>
          <p:cNvGrpSpPr/>
          <p:nvPr/>
        </p:nvGrpSpPr>
        <p:grpSpPr>
          <a:xfrm rot="0">
            <a:off x="9909614" y="3644990"/>
            <a:ext cx="7293169" cy="5141848"/>
            <a:chOff x="0" y="0"/>
            <a:chExt cx="692357" cy="488127"/>
          </a:xfrm>
        </p:grpSpPr>
        <p:sp>
          <p:nvSpPr>
            <p:cNvPr name="Freeform 13" id="13"/>
            <p:cNvSpPr/>
            <p:nvPr/>
          </p:nvSpPr>
          <p:spPr>
            <a:xfrm flipH="false" flipV="false" rot="0">
              <a:off x="0" y="0"/>
              <a:ext cx="692357" cy="488127"/>
            </a:xfrm>
            <a:custGeom>
              <a:avLst/>
              <a:gdLst/>
              <a:ahLst/>
              <a:cxnLst/>
              <a:rect r="r" b="b" t="t" l="l"/>
              <a:pathLst>
                <a:path h="488127" w="692357">
                  <a:moveTo>
                    <a:pt x="0" y="0"/>
                  </a:moveTo>
                  <a:lnTo>
                    <a:pt x="692357" y="0"/>
                  </a:lnTo>
                  <a:lnTo>
                    <a:pt x="692357" y="488127"/>
                  </a:lnTo>
                  <a:lnTo>
                    <a:pt x="0" y="488127"/>
                  </a:lnTo>
                  <a:close/>
                </a:path>
              </a:pathLst>
            </a:custGeom>
            <a:solidFill>
              <a:srgbClr val="FFFFFF"/>
            </a:solidFill>
          </p:spPr>
        </p:sp>
        <p:sp>
          <p:nvSpPr>
            <p:cNvPr name="TextBox 14" id="14"/>
            <p:cNvSpPr txBox="true"/>
            <p:nvPr/>
          </p:nvSpPr>
          <p:spPr>
            <a:xfrm>
              <a:off x="0" y="-95250"/>
              <a:ext cx="812800" cy="908050"/>
            </a:xfrm>
            <a:prstGeom prst="rect">
              <a:avLst/>
            </a:prstGeom>
          </p:spPr>
          <p:txBody>
            <a:bodyPr anchor="ctr" rtlCol="false" tIns="50800" lIns="50800" bIns="50800" rIns="50800"/>
            <a:lstStyle/>
            <a:p>
              <a:pPr algn="ctr">
                <a:lnSpc>
                  <a:spcPts val="3213"/>
                </a:lnSpc>
              </a:pPr>
            </a:p>
            <a:p>
              <a:pPr algn="ctr">
                <a:lnSpc>
                  <a:spcPts val="3213"/>
                </a:lnSpc>
              </a:pPr>
            </a:p>
            <a:p>
              <a:pPr algn="ctr">
                <a:lnSpc>
                  <a:spcPts val="3213"/>
                </a:lnSpc>
              </a:pPr>
            </a:p>
            <a:p>
              <a:pPr algn="ctr">
                <a:lnSpc>
                  <a:spcPts val="3213"/>
                </a:lnSpc>
              </a:pPr>
            </a:p>
          </p:txBody>
        </p:sp>
      </p:grpSp>
      <p:sp>
        <p:nvSpPr>
          <p:cNvPr name="TextBox 15" id="15"/>
          <p:cNvSpPr txBox="true"/>
          <p:nvPr/>
        </p:nvSpPr>
        <p:spPr>
          <a:xfrm rot="0">
            <a:off x="8909229" y="1219204"/>
            <a:ext cx="6315312" cy="2104487"/>
          </a:xfrm>
          <a:prstGeom prst="rect">
            <a:avLst/>
          </a:prstGeom>
        </p:spPr>
        <p:txBody>
          <a:bodyPr anchor="t" rtlCol="false" tIns="0" lIns="0" bIns="0" rIns="0">
            <a:spAutoFit/>
          </a:bodyPr>
          <a:lstStyle/>
          <a:p>
            <a:pPr algn="l" marL="0" indent="0" lvl="0">
              <a:lnSpc>
                <a:spcPts val="8175"/>
              </a:lnSpc>
              <a:spcBef>
                <a:spcPct val="0"/>
              </a:spcBef>
            </a:pPr>
            <a:r>
              <a:rPr lang="en-US" sz="8428">
                <a:solidFill>
                  <a:srgbClr val="000000"/>
                </a:solidFill>
                <a:latin typeface="Oswald Bold"/>
              </a:rPr>
              <a:t>QUERY OPTIMIZATION</a:t>
            </a:r>
          </a:p>
        </p:txBody>
      </p:sp>
      <p:sp>
        <p:nvSpPr>
          <p:cNvPr name="TextBox 16" id="16"/>
          <p:cNvSpPr txBox="true"/>
          <p:nvPr/>
        </p:nvSpPr>
        <p:spPr>
          <a:xfrm rot="0">
            <a:off x="10240077" y="3521165"/>
            <a:ext cx="6632243" cy="5121107"/>
          </a:xfrm>
          <a:prstGeom prst="rect">
            <a:avLst/>
          </a:prstGeom>
        </p:spPr>
        <p:txBody>
          <a:bodyPr anchor="t" rtlCol="false" tIns="0" lIns="0" bIns="0" rIns="0">
            <a:spAutoFit/>
          </a:bodyPr>
          <a:lstStyle/>
          <a:p>
            <a:pPr>
              <a:lnSpc>
                <a:spcPts val="3700"/>
              </a:lnSpc>
            </a:pPr>
            <a:r>
              <a:rPr lang="en-US" sz="2189">
                <a:solidFill>
                  <a:srgbClr val="000000"/>
                </a:solidFill>
                <a:latin typeface="Arimo"/>
              </a:rPr>
              <a:t>Query optimization is the phase that identifies a plan for evaluation query that has the least estimated cost. This phase comes into the picture when there are a lot of algorithms and methods to execute the same task.</a:t>
            </a:r>
          </a:p>
          <a:p>
            <a:pPr>
              <a:lnSpc>
                <a:spcPts val="3700"/>
              </a:lnSpc>
            </a:pPr>
          </a:p>
          <a:p>
            <a:pPr>
              <a:lnSpc>
                <a:spcPts val="3700"/>
              </a:lnSpc>
            </a:pPr>
            <a:r>
              <a:rPr lang="en-US" sz="2189">
                <a:solidFill>
                  <a:srgbClr val="000000"/>
                </a:solidFill>
                <a:latin typeface="Arimo"/>
              </a:rPr>
              <a:t>The advantages of query optimization are as follows:</a:t>
            </a:r>
          </a:p>
          <a:p>
            <a:pPr marL="472785" indent="-236393" lvl="1">
              <a:lnSpc>
                <a:spcPts val="3700"/>
              </a:lnSpc>
              <a:buFont typeface="Arial"/>
              <a:buChar char="•"/>
            </a:pPr>
            <a:r>
              <a:rPr lang="en-US" sz="2189">
                <a:solidFill>
                  <a:srgbClr val="000000"/>
                </a:solidFill>
                <a:latin typeface="Arimo"/>
              </a:rPr>
              <a:t>The output is provided faster.</a:t>
            </a:r>
          </a:p>
          <a:p>
            <a:pPr marL="472785" indent="-236393" lvl="1">
              <a:lnSpc>
                <a:spcPts val="3700"/>
              </a:lnSpc>
              <a:buFont typeface="Arial"/>
              <a:buChar char="•"/>
            </a:pPr>
            <a:r>
              <a:rPr lang="en-US" sz="2189">
                <a:solidFill>
                  <a:srgbClr val="000000"/>
                </a:solidFill>
                <a:latin typeface="Arimo"/>
              </a:rPr>
              <a:t>A large number of queries can be executed in less time.</a:t>
            </a:r>
          </a:p>
          <a:p>
            <a:pPr algn="l" marL="472785" indent="-236393" lvl="1">
              <a:lnSpc>
                <a:spcPts val="3700"/>
              </a:lnSpc>
              <a:buFont typeface="Arial"/>
              <a:buChar char="•"/>
            </a:pPr>
            <a:r>
              <a:rPr lang="en-US" sz="2189">
                <a:solidFill>
                  <a:srgbClr val="000000"/>
                </a:solidFill>
                <a:latin typeface="Arimo"/>
              </a:rPr>
              <a:t>reduces time and space complexity.</a:t>
            </a:r>
          </a:p>
        </p:txBody>
      </p:sp>
      <p:grpSp>
        <p:nvGrpSpPr>
          <p:cNvPr name="Group 17" id="17"/>
          <p:cNvGrpSpPr/>
          <p:nvPr/>
        </p:nvGrpSpPr>
        <p:grpSpPr>
          <a:xfrm rot="0">
            <a:off x="17200615" y="298796"/>
            <a:ext cx="2174770" cy="696247"/>
            <a:chOff x="0" y="0"/>
            <a:chExt cx="568013" cy="181848"/>
          </a:xfrm>
        </p:grpSpPr>
        <p:sp>
          <p:nvSpPr>
            <p:cNvPr name="Freeform 18" id="18"/>
            <p:cNvSpPr/>
            <p:nvPr/>
          </p:nvSpPr>
          <p:spPr>
            <a:xfrm flipH="false" flipV="false" rot="0">
              <a:off x="0" y="0"/>
              <a:ext cx="568013" cy="181848"/>
            </a:xfrm>
            <a:custGeom>
              <a:avLst/>
              <a:gdLst/>
              <a:ahLst/>
              <a:cxnLst/>
              <a:rect r="r" b="b" t="t" l="l"/>
              <a:pathLst>
                <a:path h="181848" w="568013">
                  <a:moveTo>
                    <a:pt x="0" y="0"/>
                  </a:moveTo>
                  <a:lnTo>
                    <a:pt x="568013" y="0"/>
                  </a:lnTo>
                  <a:lnTo>
                    <a:pt x="568013" y="181848"/>
                  </a:lnTo>
                  <a:lnTo>
                    <a:pt x="0" y="181848"/>
                  </a:lnTo>
                  <a:close/>
                </a:path>
              </a:pathLst>
            </a:custGeom>
            <a:solidFill>
              <a:srgbClr val="FEBA32"/>
            </a:solidFill>
          </p:spPr>
        </p:sp>
        <p:sp>
          <p:nvSpPr>
            <p:cNvPr name="TextBox 19" id="19"/>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777627" y="1957466"/>
            <a:ext cx="3774485" cy="3774470"/>
            <a:chOff x="0" y="0"/>
            <a:chExt cx="6350000" cy="6349975"/>
          </a:xfrm>
        </p:grpSpPr>
        <p:sp>
          <p:nvSpPr>
            <p:cNvPr name="Freeform 3" id="3"/>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33744" t="0" r="-33744" b="0"/>
              </a:stretch>
            </a:blipFill>
          </p:spPr>
        </p:sp>
      </p:grpSp>
      <p:grpSp>
        <p:nvGrpSpPr>
          <p:cNvPr name="Group 4" id="4"/>
          <p:cNvGrpSpPr>
            <a:grpSpLocks noChangeAspect="true"/>
          </p:cNvGrpSpPr>
          <p:nvPr/>
        </p:nvGrpSpPr>
        <p:grpSpPr>
          <a:xfrm rot="0">
            <a:off x="7424995" y="1957466"/>
            <a:ext cx="3776340" cy="3776325"/>
            <a:chOff x="0" y="0"/>
            <a:chExt cx="6350000" cy="6349975"/>
          </a:xfrm>
        </p:grpSpPr>
        <p:sp>
          <p:nvSpPr>
            <p:cNvPr name="Freeform 5" id="5"/>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9951" t="0" r="-9951" b="0"/>
              </a:stretch>
            </a:blipFill>
          </p:spPr>
        </p:sp>
      </p:grpSp>
      <p:grpSp>
        <p:nvGrpSpPr>
          <p:cNvPr name="Group 6" id="6"/>
          <p:cNvGrpSpPr>
            <a:grpSpLocks noChangeAspect="true"/>
          </p:cNvGrpSpPr>
          <p:nvPr/>
        </p:nvGrpSpPr>
        <p:grpSpPr>
          <a:xfrm rot="0">
            <a:off x="13423566" y="1957466"/>
            <a:ext cx="3776340" cy="3776325"/>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38967" t="0" r="-38967" b="0"/>
              </a:stretch>
            </a:blipFill>
          </p:spPr>
        </p:sp>
      </p:grpSp>
      <p:grpSp>
        <p:nvGrpSpPr>
          <p:cNvPr name="Group 8" id="8"/>
          <p:cNvGrpSpPr/>
          <p:nvPr/>
        </p:nvGrpSpPr>
        <p:grpSpPr>
          <a:xfrm rot="5400000">
            <a:off x="8075880" y="-10493765"/>
            <a:ext cx="2602886" cy="20204075"/>
            <a:chOff x="0" y="0"/>
            <a:chExt cx="1109455" cy="8611794"/>
          </a:xfrm>
        </p:grpSpPr>
        <p:sp>
          <p:nvSpPr>
            <p:cNvPr name="Freeform 9" id="9"/>
            <p:cNvSpPr/>
            <p:nvPr/>
          </p:nvSpPr>
          <p:spPr>
            <a:xfrm flipH="false" flipV="false" rot="0">
              <a:off x="0" y="0"/>
              <a:ext cx="1109455" cy="8611794"/>
            </a:xfrm>
            <a:custGeom>
              <a:avLst/>
              <a:gdLst/>
              <a:ahLst/>
              <a:cxnLst/>
              <a:rect r="r" b="b" t="t" l="l"/>
              <a:pathLst>
                <a:path h="8611794" w="1109455">
                  <a:moveTo>
                    <a:pt x="0" y="0"/>
                  </a:moveTo>
                  <a:lnTo>
                    <a:pt x="1109455" y="0"/>
                  </a:lnTo>
                  <a:lnTo>
                    <a:pt x="1109455" y="8611794"/>
                  </a:lnTo>
                  <a:lnTo>
                    <a:pt x="0" y="8611794"/>
                  </a:lnTo>
                  <a:close/>
                </a:path>
              </a:pathLst>
            </a:custGeom>
            <a:solidFill>
              <a:srgbClr val="FEBA32"/>
            </a:solidFill>
          </p:spPr>
        </p:sp>
        <p:sp>
          <p:nvSpPr>
            <p:cNvPr name="TextBox 10" id="10"/>
            <p:cNvSpPr txBox="true"/>
            <p:nvPr/>
          </p:nvSpPr>
          <p:spPr>
            <a:xfrm>
              <a:off x="0" y="-95250"/>
              <a:ext cx="812800" cy="908050"/>
            </a:xfrm>
            <a:prstGeom prst="rect">
              <a:avLst/>
            </a:prstGeom>
          </p:spPr>
          <p:txBody>
            <a:bodyPr anchor="ctr" rtlCol="false" tIns="50800" lIns="50800" bIns="50800" rIns="50800"/>
            <a:lstStyle/>
            <a:p>
              <a:pPr algn="ctr">
                <a:lnSpc>
                  <a:spcPts val="3213"/>
                </a:lnSpc>
              </a:pPr>
            </a:p>
          </p:txBody>
        </p:sp>
      </p:grpSp>
      <p:sp>
        <p:nvSpPr>
          <p:cNvPr name="TextBox 11" id="11"/>
          <p:cNvSpPr txBox="true"/>
          <p:nvPr/>
        </p:nvSpPr>
        <p:spPr>
          <a:xfrm rot="0">
            <a:off x="1405730" y="6993130"/>
            <a:ext cx="4770268" cy="2343962"/>
          </a:xfrm>
          <a:prstGeom prst="rect">
            <a:avLst/>
          </a:prstGeom>
        </p:spPr>
        <p:txBody>
          <a:bodyPr anchor="t" rtlCol="false" tIns="0" lIns="0" bIns="0" rIns="0">
            <a:spAutoFit/>
          </a:bodyPr>
          <a:lstStyle/>
          <a:p>
            <a:pPr algn="ctr" marL="0" indent="0" lvl="0">
              <a:lnSpc>
                <a:spcPts val="3080"/>
              </a:lnSpc>
            </a:pPr>
            <a:r>
              <a:rPr lang="en-US" sz="2200" spc="-66">
                <a:solidFill>
                  <a:srgbClr val="000000"/>
                </a:solidFill>
                <a:latin typeface="Arimo Italics"/>
              </a:rPr>
              <a:t>An entity is a real-world object having attributes, which are nothing but characteristics of that particular object. For example, an employee can be an entity. This particular entity can have attributes such as empid, empname, etc.</a:t>
            </a:r>
          </a:p>
        </p:txBody>
      </p:sp>
      <p:sp>
        <p:nvSpPr>
          <p:cNvPr name="TextBox 12" id="12"/>
          <p:cNvSpPr txBox="true"/>
          <p:nvPr/>
        </p:nvSpPr>
        <p:spPr>
          <a:xfrm rot="0">
            <a:off x="6917129" y="6803947"/>
            <a:ext cx="5769971" cy="3124860"/>
          </a:xfrm>
          <a:prstGeom prst="rect">
            <a:avLst/>
          </a:prstGeom>
        </p:spPr>
        <p:txBody>
          <a:bodyPr anchor="t" rtlCol="false" tIns="0" lIns="0" bIns="0" rIns="0">
            <a:spAutoFit/>
          </a:bodyPr>
          <a:lstStyle/>
          <a:p>
            <a:pPr algn="ctr" marL="0" indent="0" lvl="0">
              <a:lnSpc>
                <a:spcPts val="3080"/>
              </a:lnSpc>
            </a:pPr>
            <a:r>
              <a:rPr lang="en-US" sz="2200" spc="-66">
                <a:solidFill>
                  <a:srgbClr val="000000"/>
                </a:solidFill>
                <a:latin typeface="Arimo Italics"/>
              </a:rPr>
              <a:t>Entity type is nothing but a collection of entities, having the same attributes. Generally, an entity refers to one or more related tables in a particular database. So, you can understand, entity type as a characteristic which uniquely identifies the entity. For example , An employee can have attributes such as empid, empname, department, etc.</a:t>
            </a:r>
          </a:p>
        </p:txBody>
      </p:sp>
      <p:sp>
        <p:nvSpPr>
          <p:cNvPr name="TextBox 13" id="13"/>
          <p:cNvSpPr txBox="true"/>
          <p:nvPr/>
        </p:nvSpPr>
        <p:spPr>
          <a:xfrm rot="0">
            <a:off x="13220500" y="6993130"/>
            <a:ext cx="4779371" cy="2343962"/>
          </a:xfrm>
          <a:prstGeom prst="rect">
            <a:avLst/>
          </a:prstGeom>
        </p:spPr>
        <p:txBody>
          <a:bodyPr anchor="t" rtlCol="false" tIns="0" lIns="0" bIns="0" rIns="0">
            <a:spAutoFit/>
          </a:bodyPr>
          <a:lstStyle/>
          <a:p>
            <a:pPr algn="ctr" marL="0" indent="0" lvl="0">
              <a:lnSpc>
                <a:spcPts val="3080"/>
              </a:lnSpc>
            </a:pPr>
            <a:r>
              <a:rPr lang="en-US" sz="2200" spc="-66">
                <a:solidFill>
                  <a:srgbClr val="000000"/>
                </a:solidFill>
                <a:latin typeface="Arimo Italics"/>
              </a:rPr>
              <a:t>An entity set is collection of all the entities of a particular entity type in a database. For example, a set of employees, a set of employees, a set of companies, and a set of people can come under an entity set.</a:t>
            </a:r>
          </a:p>
        </p:txBody>
      </p:sp>
      <p:sp>
        <p:nvSpPr>
          <p:cNvPr name="TextBox 14" id="14"/>
          <p:cNvSpPr txBox="true"/>
          <p:nvPr/>
        </p:nvSpPr>
        <p:spPr>
          <a:xfrm rot="0">
            <a:off x="1777627" y="6141007"/>
            <a:ext cx="3669500" cy="470577"/>
          </a:xfrm>
          <a:prstGeom prst="rect">
            <a:avLst/>
          </a:prstGeom>
        </p:spPr>
        <p:txBody>
          <a:bodyPr anchor="t" rtlCol="false" tIns="0" lIns="0" bIns="0" rIns="0">
            <a:spAutoFit/>
          </a:bodyPr>
          <a:lstStyle/>
          <a:p>
            <a:pPr algn="ctr" marL="0" indent="0" lvl="0">
              <a:lnSpc>
                <a:spcPts val="3633"/>
              </a:lnSpc>
              <a:spcBef>
                <a:spcPct val="0"/>
              </a:spcBef>
            </a:pPr>
            <a:r>
              <a:rPr lang="en-US" sz="3303">
                <a:solidFill>
                  <a:srgbClr val="664226"/>
                </a:solidFill>
                <a:latin typeface="Oswald Bold"/>
              </a:rPr>
              <a:t>ENTITY</a:t>
            </a:r>
          </a:p>
        </p:txBody>
      </p:sp>
      <p:sp>
        <p:nvSpPr>
          <p:cNvPr name="TextBox 15" id="15"/>
          <p:cNvSpPr txBox="true"/>
          <p:nvPr/>
        </p:nvSpPr>
        <p:spPr>
          <a:xfrm rot="0">
            <a:off x="7814734" y="6141007"/>
            <a:ext cx="2996863" cy="470577"/>
          </a:xfrm>
          <a:prstGeom prst="rect">
            <a:avLst/>
          </a:prstGeom>
        </p:spPr>
        <p:txBody>
          <a:bodyPr anchor="t" rtlCol="false" tIns="0" lIns="0" bIns="0" rIns="0">
            <a:spAutoFit/>
          </a:bodyPr>
          <a:lstStyle/>
          <a:p>
            <a:pPr algn="ctr" marL="0" indent="0" lvl="0">
              <a:lnSpc>
                <a:spcPts val="3633"/>
              </a:lnSpc>
              <a:spcBef>
                <a:spcPct val="0"/>
              </a:spcBef>
            </a:pPr>
            <a:r>
              <a:rPr lang="en-US" sz="3303">
                <a:solidFill>
                  <a:srgbClr val="664226"/>
                </a:solidFill>
                <a:latin typeface="Oswald Bold"/>
              </a:rPr>
              <a:t>ENTITY TYPE</a:t>
            </a:r>
          </a:p>
        </p:txBody>
      </p:sp>
      <p:sp>
        <p:nvSpPr>
          <p:cNvPr name="TextBox 16" id="16"/>
          <p:cNvSpPr txBox="true"/>
          <p:nvPr/>
        </p:nvSpPr>
        <p:spPr>
          <a:xfrm rot="0">
            <a:off x="13620094" y="6141007"/>
            <a:ext cx="3383284" cy="470577"/>
          </a:xfrm>
          <a:prstGeom prst="rect">
            <a:avLst/>
          </a:prstGeom>
        </p:spPr>
        <p:txBody>
          <a:bodyPr anchor="t" rtlCol="false" tIns="0" lIns="0" bIns="0" rIns="0">
            <a:spAutoFit/>
          </a:bodyPr>
          <a:lstStyle/>
          <a:p>
            <a:pPr algn="ctr" marL="0" indent="0" lvl="0">
              <a:lnSpc>
                <a:spcPts val="3633"/>
              </a:lnSpc>
              <a:spcBef>
                <a:spcPct val="0"/>
              </a:spcBef>
            </a:pPr>
            <a:r>
              <a:rPr lang="en-US" sz="3303">
                <a:solidFill>
                  <a:srgbClr val="664226"/>
                </a:solidFill>
                <a:latin typeface="Oswald Bold"/>
              </a:rPr>
              <a:t>ENTITY SET</a:t>
            </a:r>
          </a:p>
        </p:txBody>
      </p:sp>
      <p:sp>
        <p:nvSpPr>
          <p:cNvPr name="TextBox 17" id="17"/>
          <p:cNvSpPr txBox="true"/>
          <p:nvPr/>
        </p:nvSpPr>
        <p:spPr>
          <a:xfrm rot="0">
            <a:off x="1405730" y="462533"/>
            <a:ext cx="15476541" cy="990108"/>
          </a:xfrm>
          <a:prstGeom prst="rect">
            <a:avLst/>
          </a:prstGeom>
        </p:spPr>
        <p:txBody>
          <a:bodyPr anchor="t" rtlCol="false" tIns="0" lIns="0" bIns="0" rIns="0">
            <a:spAutoFit/>
          </a:bodyPr>
          <a:lstStyle/>
          <a:p>
            <a:pPr algn="ctr" marL="0" indent="0" lvl="0">
              <a:lnSpc>
                <a:spcPts val="7644"/>
              </a:lnSpc>
              <a:spcBef>
                <a:spcPct val="0"/>
              </a:spcBef>
            </a:pPr>
            <a:r>
              <a:rPr lang="en-US" sz="6949">
                <a:solidFill>
                  <a:srgbClr val="000000"/>
                </a:solidFill>
                <a:latin typeface="Oswald Bold"/>
              </a:rPr>
              <a:t>TERMS IN DBMS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DAFvwXbqO-Q</dc:identifier>
  <dcterms:modified xsi:type="dcterms:W3CDTF">2011-08-01T06:04:30Z</dcterms:modified>
  <cp:revision>1</cp:revision>
  <dc:title>DBMS</dc:title>
</cp:coreProperties>
</file>

<file path=docProps/thumbnail.jpeg>
</file>